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6" r:id="rId3"/>
    <p:sldId id="276" r:id="rId4"/>
    <p:sldId id="257" r:id="rId5"/>
    <p:sldId id="274" r:id="rId6"/>
    <p:sldId id="275" r:id="rId7"/>
    <p:sldId id="277" r:id="rId8"/>
    <p:sldId id="271" r:id="rId9"/>
    <p:sldId id="273" r:id="rId10"/>
    <p:sldId id="260" r:id="rId11"/>
    <p:sldId id="278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5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4AFA-E982-5346-A883-C70741525701}" type="datetimeFigureOut">
              <a:rPr lang="en-US" smtClean="0"/>
              <a:t>28/11/16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633A-9AC7-5847-8EF2-AA0ADF617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92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4AFA-E982-5346-A883-C70741525701}" type="datetimeFigureOut">
              <a:rPr lang="en-US" smtClean="0"/>
              <a:t>28/11/16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633A-9AC7-5847-8EF2-AA0ADF617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090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4AFA-E982-5346-A883-C70741525701}" type="datetimeFigureOut">
              <a:rPr lang="en-US" smtClean="0"/>
              <a:t>28/11/16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633A-9AC7-5847-8EF2-AA0ADF617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935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4AFA-E982-5346-A883-C70741525701}" type="datetimeFigureOut">
              <a:rPr lang="en-US" smtClean="0"/>
              <a:t>28/11/16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633A-9AC7-5847-8EF2-AA0ADF617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415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4AFA-E982-5346-A883-C70741525701}" type="datetimeFigureOut">
              <a:rPr lang="en-US" smtClean="0"/>
              <a:t>28/11/16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633A-9AC7-5847-8EF2-AA0ADF617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45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4AFA-E982-5346-A883-C70741525701}" type="datetimeFigureOut">
              <a:rPr lang="en-US" smtClean="0"/>
              <a:t>28/11/16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633A-9AC7-5847-8EF2-AA0ADF617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148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4AFA-E982-5346-A883-C70741525701}" type="datetimeFigureOut">
              <a:rPr lang="en-US" smtClean="0"/>
              <a:t>28/11/16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633A-9AC7-5847-8EF2-AA0ADF617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518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4AFA-E982-5346-A883-C70741525701}" type="datetimeFigureOut">
              <a:rPr lang="en-US" smtClean="0"/>
              <a:t>28/11/16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633A-9AC7-5847-8EF2-AA0ADF617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2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4AFA-E982-5346-A883-C70741525701}" type="datetimeFigureOut">
              <a:rPr lang="en-US" smtClean="0"/>
              <a:t>28/11/16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633A-9AC7-5847-8EF2-AA0ADF617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930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4AFA-E982-5346-A883-C70741525701}" type="datetimeFigureOut">
              <a:rPr lang="en-US" smtClean="0"/>
              <a:t>28/11/16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633A-9AC7-5847-8EF2-AA0ADF617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94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4AFA-E982-5346-A883-C70741525701}" type="datetimeFigureOut">
              <a:rPr lang="en-US" smtClean="0"/>
              <a:t>28/11/16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633A-9AC7-5847-8EF2-AA0ADF617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77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C4AFA-E982-5346-A883-C70741525701}" type="datetimeFigureOut">
              <a:rPr lang="en-US" smtClean="0"/>
              <a:t>28/11/16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9633A-9AC7-5847-8EF2-AA0ADF617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601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politica.estadao.com.br/noticias/geral,o-que-eu-mais-faco-e-discutir-relacao-diz-temer,10000074024" TargetMode="Externa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0585" y="1"/>
            <a:ext cx="9920660" cy="688588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-480585" y="1"/>
            <a:ext cx="992066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i="1" dirty="0" smtClean="0">
                <a:solidFill>
                  <a:schemeClr val="bg1"/>
                </a:solidFill>
              </a:rPr>
              <a:t>BRICS in the Arctic</a:t>
            </a:r>
            <a:r>
              <a:rPr lang="en-US" sz="6000" i="1" dirty="0" smtClean="0">
                <a:solidFill>
                  <a:srgbClr val="FFFFFF"/>
                </a:solidFill>
              </a:rPr>
              <a:t>:</a:t>
            </a:r>
          </a:p>
          <a:p>
            <a:pPr algn="ctr"/>
            <a:endParaRPr lang="en-US" sz="2000" i="1" dirty="0">
              <a:solidFill>
                <a:srgbClr val="FFFFFF"/>
              </a:solidFill>
            </a:endParaRPr>
          </a:p>
          <a:p>
            <a:pPr algn="ctr"/>
            <a:r>
              <a:rPr lang="en-US" sz="6000" i="1" dirty="0" smtClean="0">
                <a:solidFill>
                  <a:srgbClr val="FFFFFF"/>
                </a:solidFill>
              </a:rPr>
              <a:t> </a:t>
            </a:r>
            <a:r>
              <a:rPr lang="en-US" sz="6000" i="1" dirty="0">
                <a:solidFill>
                  <a:srgbClr val="FFFFFF"/>
                </a:solidFill>
              </a:rPr>
              <a:t>Emerging Opportunities for Collaborative </a:t>
            </a:r>
            <a:r>
              <a:rPr lang="en-US" sz="6000" i="1" dirty="0" smtClean="0">
                <a:solidFill>
                  <a:srgbClr val="FFFFFF"/>
                </a:solidFill>
              </a:rPr>
              <a:t>Initiatives</a:t>
            </a:r>
          </a:p>
          <a:p>
            <a:pPr algn="ctr"/>
            <a:endParaRPr lang="en-US" sz="2000" i="1" dirty="0" smtClean="0">
              <a:solidFill>
                <a:srgbClr val="FFFFFF"/>
              </a:solidFill>
            </a:endParaRPr>
          </a:p>
          <a:p>
            <a:pPr algn="ctr"/>
            <a:r>
              <a:rPr lang="en-US" sz="4000" i="1" dirty="0" smtClean="0">
                <a:solidFill>
                  <a:srgbClr val="FFFFFF"/>
                </a:solidFill>
              </a:rPr>
              <a:t>Sergio </a:t>
            </a:r>
            <a:r>
              <a:rPr lang="en-US" sz="4000" i="1" dirty="0">
                <a:solidFill>
                  <a:srgbClr val="FFFFFF"/>
                </a:solidFill>
              </a:rPr>
              <a:t>C. </a:t>
            </a:r>
            <a:r>
              <a:rPr lang="en-US" sz="4000" i="1" dirty="0" smtClean="0">
                <a:solidFill>
                  <a:srgbClr val="FFFFFF"/>
                </a:solidFill>
              </a:rPr>
              <a:t>Trindade</a:t>
            </a:r>
          </a:p>
          <a:p>
            <a:pPr algn="ctr"/>
            <a:r>
              <a:rPr lang="en-US" sz="4000" i="1" dirty="0" err="1" smtClean="0">
                <a:solidFill>
                  <a:srgbClr val="FFFFFF"/>
                </a:solidFill>
              </a:rPr>
              <a:t>strindade@alum.mit.edu</a:t>
            </a:r>
            <a:endParaRPr lang="en-US" sz="4000" i="1" dirty="0">
              <a:solidFill>
                <a:srgbClr val="FFFFFF"/>
              </a:solidFill>
            </a:endParaRPr>
          </a:p>
          <a:p>
            <a:pPr algn="ctr"/>
            <a:endParaRPr lang="en-US" sz="2000" i="1" dirty="0">
              <a:solidFill>
                <a:srgbClr val="FFFFFF"/>
              </a:solidFill>
            </a:endParaRPr>
          </a:p>
          <a:p>
            <a:pPr algn="ctr"/>
            <a:r>
              <a:rPr lang="en-US" sz="2800" i="1" dirty="0" smtClean="0">
                <a:solidFill>
                  <a:srgbClr val="FFFFFF"/>
                </a:solidFill>
              </a:rPr>
              <a:t>Arctic Circle Assembly IV</a:t>
            </a:r>
          </a:p>
          <a:p>
            <a:pPr algn="ctr"/>
            <a:r>
              <a:rPr lang="en-US" sz="2800" i="1" dirty="0" smtClean="0">
                <a:solidFill>
                  <a:srgbClr val="FFFFFF"/>
                </a:solidFill>
              </a:rPr>
              <a:t>Breakout Panel </a:t>
            </a:r>
          </a:p>
          <a:p>
            <a:pPr algn="ctr"/>
            <a:r>
              <a:rPr lang="en-US" sz="2800" i="1" dirty="0" smtClean="0">
                <a:solidFill>
                  <a:srgbClr val="FFFFFF"/>
                </a:solidFill>
              </a:rPr>
              <a:t>15:15 – 16:45 </a:t>
            </a:r>
            <a:endParaRPr lang="en-US" sz="2800" i="1" dirty="0">
              <a:solidFill>
                <a:srgbClr val="FFFFFF"/>
              </a:solidFill>
            </a:endParaRPr>
          </a:p>
          <a:p>
            <a:pPr algn="ctr"/>
            <a:r>
              <a:rPr lang="en-US" sz="2800" i="1" dirty="0" smtClean="0">
                <a:solidFill>
                  <a:schemeClr val="bg1"/>
                </a:solidFill>
              </a:rPr>
              <a:t>Reykjavík, 7 October 2016</a:t>
            </a:r>
            <a:endParaRPr lang="en-US" sz="2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724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dia-map.gi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0" y="569858"/>
            <a:ext cx="91440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u="sng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R. K. </a:t>
            </a:r>
            <a:r>
              <a:rPr lang="en-US" sz="4000" b="1" i="1" u="sng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Pachauri</a:t>
            </a:r>
            <a:r>
              <a:rPr lang="en-US" sz="4000" b="1" i="1" u="sng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  <a:p>
            <a:pPr algn="ctr"/>
            <a:r>
              <a:rPr lang="en-US" sz="28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Internatonal</a:t>
            </a:r>
            <a:r>
              <a:rPr lang="en-US" sz="28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Consultant</a:t>
            </a:r>
          </a:p>
          <a:p>
            <a:pPr algn="ctr"/>
            <a:r>
              <a:rPr lang="en-US" sz="28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Former </a:t>
            </a:r>
            <a:r>
              <a:rPr lang="en-US" sz="28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head of the Intergovernmental Panel on </a:t>
            </a:r>
            <a:r>
              <a:rPr lang="en-US" sz="28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Climate </a:t>
            </a:r>
            <a:r>
              <a:rPr lang="en-US" sz="28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Change (IPCC), India</a:t>
            </a:r>
          </a:p>
          <a:p>
            <a:pPr algn="just"/>
            <a:endParaRPr lang="en-US" sz="24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marL="571500" indent="-571500" algn="just">
              <a:buFont typeface="Arial"/>
              <a:buChar char="•"/>
            </a:pPr>
            <a:r>
              <a:rPr lang="en-US" sz="4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Climate change and </a:t>
            </a:r>
            <a:r>
              <a:rPr lang="en-US" sz="40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the future of the </a:t>
            </a:r>
            <a:r>
              <a:rPr lang="en-US" sz="4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	Arctic</a:t>
            </a:r>
          </a:p>
          <a:p>
            <a:pPr algn="just"/>
            <a:r>
              <a:rPr lang="en-US" sz="4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en-US" sz="40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marL="571500" indent="-571500" algn="just">
              <a:buFont typeface="Arial"/>
              <a:buChar char="•"/>
            </a:pPr>
            <a:r>
              <a:rPr lang="en-US" sz="4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Collaborative </a:t>
            </a:r>
            <a:r>
              <a:rPr lang="en-US" sz="40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initiatives </a:t>
            </a:r>
            <a:r>
              <a:rPr lang="en-US" sz="4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by </a:t>
            </a:r>
            <a:r>
              <a:rPr lang="en-US" sz="40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India and </a:t>
            </a:r>
            <a:r>
              <a:rPr lang="en-US" sz="4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	other 	BRICS </a:t>
            </a:r>
            <a:r>
              <a:rPr lang="en-US" sz="40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countries in the Arctic.</a:t>
            </a:r>
          </a:p>
          <a:p>
            <a:endParaRPr lang="en-US" sz="4000" b="1" i="1" dirty="0"/>
          </a:p>
        </p:txBody>
      </p:sp>
    </p:spTree>
    <p:extLst>
      <p:ext uri="{BB962C8B-B14F-4D97-AF65-F5344CB8AC3E}">
        <p14:creationId xmlns:p14="http://schemas.microsoft.com/office/powerpoint/2010/main" val="1592995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hina_pol96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36" r="1799" b="1"/>
          <a:stretch/>
        </p:blipFill>
        <p:spPr>
          <a:xfrm>
            <a:off x="-634968" y="-578890"/>
            <a:ext cx="10047429" cy="7866392"/>
          </a:xfrm>
        </p:spPr>
      </p:pic>
      <p:sp>
        <p:nvSpPr>
          <p:cNvPr id="7" name="Rectangle 6"/>
          <p:cNvSpPr/>
          <p:nvPr/>
        </p:nvSpPr>
        <p:spPr>
          <a:xfrm>
            <a:off x="-141818" y="-212956"/>
            <a:ext cx="9143417" cy="7355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b="1" i="1" u="sng" dirty="0" smtClean="0"/>
          </a:p>
          <a:p>
            <a:pPr algn="ctr"/>
            <a:r>
              <a:rPr lang="en-US" sz="2800" b="1" i="1" u="sng" dirty="0" smtClean="0"/>
              <a:t>Zhang </a:t>
            </a:r>
            <a:r>
              <a:rPr lang="en-US" sz="2800" b="1" i="1" u="sng" dirty="0"/>
              <a:t>Yao</a:t>
            </a:r>
          </a:p>
          <a:p>
            <a:pPr algn="ctr"/>
            <a:r>
              <a:rPr lang="en-US" sz="2800" b="1" i="1" dirty="0" smtClean="0"/>
              <a:t>Director </a:t>
            </a:r>
          </a:p>
          <a:p>
            <a:pPr algn="ctr"/>
            <a:r>
              <a:rPr lang="en-US" sz="2400" b="1" i="1" dirty="0" smtClean="0"/>
              <a:t>Center for Maritime and Polar Regions Studies </a:t>
            </a:r>
          </a:p>
          <a:p>
            <a:pPr algn="ctr"/>
            <a:r>
              <a:rPr lang="en-US" sz="2400" b="1" i="1" dirty="0" smtClean="0"/>
              <a:t>Shanghai Institute for International Studies, China</a:t>
            </a:r>
          </a:p>
          <a:p>
            <a:pPr algn="ctr"/>
            <a:endParaRPr lang="en-US" sz="1000" b="1" i="1" dirty="0"/>
          </a:p>
          <a:p>
            <a:pPr marL="457200" indent="-457200">
              <a:buFont typeface="Arial"/>
              <a:buChar char="•"/>
            </a:pPr>
            <a:endParaRPr lang="en-US" sz="1200" b="1" i="1" dirty="0" smtClean="0"/>
          </a:p>
          <a:p>
            <a:pPr marL="457200" indent="-457200">
              <a:buFont typeface="Arial"/>
              <a:buChar char="•"/>
            </a:pPr>
            <a:r>
              <a:rPr lang="en-US" sz="3000" b="1" i="1" dirty="0" smtClean="0"/>
              <a:t>China’s peripheral and maritime security problems, 	Maritime and Arctic Affairs </a:t>
            </a:r>
          </a:p>
          <a:p>
            <a:pPr marL="457200" indent="-457200">
              <a:buFont typeface="Arial"/>
              <a:buChar char="•"/>
            </a:pPr>
            <a:endParaRPr lang="en-US" sz="1000" b="1" i="1" dirty="0" smtClean="0"/>
          </a:p>
          <a:p>
            <a:pPr marL="457200" indent="-457200">
              <a:buFont typeface="Arial"/>
              <a:buChar char="•"/>
            </a:pPr>
            <a:r>
              <a:rPr lang="en-US" sz="3000" b="1" i="1" dirty="0" smtClean="0"/>
              <a:t>China’s energy security and future development 	options</a:t>
            </a:r>
            <a:r>
              <a:rPr lang="en-US" sz="3000" b="1" i="1" dirty="0">
                <a:solidFill>
                  <a:srgbClr val="000000"/>
                </a:solidFill>
              </a:rPr>
              <a:t>	</a:t>
            </a:r>
            <a:r>
              <a:rPr lang="en-US" sz="3000" b="1" i="1" dirty="0" smtClean="0"/>
              <a:t> </a:t>
            </a:r>
          </a:p>
          <a:p>
            <a:pPr marL="457200" indent="-457200">
              <a:buFont typeface="Arial"/>
              <a:buChar char="•"/>
            </a:pPr>
            <a:endParaRPr lang="en-US" sz="1000" b="1" i="1" dirty="0" smtClean="0"/>
          </a:p>
          <a:p>
            <a:pPr marL="457200" indent="-457200">
              <a:buFont typeface="Arial"/>
              <a:buChar char="•"/>
            </a:pPr>
            <a:r>
              <a:rPr lang="en-US" sz="3000" b="1" i="1" dirty="0" smtClean="0"/>
              <a:t>Arctic governance and China’s </a:t>
            </a:r>
            <a:r>
              <a:rPr lang="en-US" sz="3000" b="1" i="1" dirty="0"/>
              <a:t>role</a:t>
            </a:r>
            <a:endParaRPr lang="en-US" sz="30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marL="457200" indent="-457200">
              <a:buFont typeface="Arial"/>
              <a:buChar char="•"/>
            </a:pPr>
            <a:endParaRPr lang="en-US" sz="1000" b="1" i="1" dirty="0" smtClean="0"/>
          </a:p>
          <a:p>
            <a:pPr marL="457200" indent="-457200">
              <a:buFont typeface="Arial"/>
              <a:buChar char="•"/>
            </a:pPr>
            <a:r>
              <a:rPr lang="en-US" sz="3000" b="1" i="1" dirty="0" smtClean="0"/>
              <a:t>Evolution of China’s maritime security view </a:t>
            </a:r>
          </a:p>
          <a:p>
            <a:pPr marL="457200" indent="-457200">
              <a:buFont typeface="Arial"/>
              <a:buChar char="•"/>
            </a:pPr>
            <a:endParaRPr lang="en-US" sz="1000" b="1" i="1" dirty="0" smtClean="0"/>
          </a:p>
          <a:p>
            <a:pPr marL="457200" indent="-457200">
              <a:buFont typeface="Arial"/>
              <a:buChar char="•"/>
            </a:pPr>
            <a:r>
              <a:rPr lang="en-US" sz="3000" b="1" i="1" dirty="0" smtClean="0"/>
              <a:t>China-India cooperation in Arctic fisheries and other 	cooperation </a:t>
            </a:r>
            <a:endParaRPr lang="en-US" sz="30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just"/>
            <a:endParaRPr lang="en-US" sz="28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just"/>
            <a:endParaRPr lang="en-US" sz="20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6196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RICS-Flags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1"/>
          <a:stretch/>
        </p:blipFill>
        <p:spPr>
          <a:xfrm>
            <a:off x="0" y="0"/>
            <a:ext cx="9144000" cy="6858000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i="1" dirty="0" smtClean="0">
                <a:solidFill>
                  <a:schemeClr val="bg1"/>
                </a:solidFill>
              </a:rPr>
              <a:t>Thank you for listening!</a:t>
            </a:r>
            <a:endParaRPr lang="en-US" i="1" dirty="0">
              <a:solidFill>
                <a:schemeClr val="bg1"/>
              </a:solidFill>
            </a:endParaRPr>
          </a:p>
        </p:txBody>
      </p:sp>
      <p:pic>
        <p:nvPicPr>
          <p:cNvPr id="5" name="Content Placeholder 3" descr="Polar bear friends Reykjavík 2013 1483964_10200904221075584_888603621_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2759510" y="2713628"/>
            <a:ext cx="6384490" cy="414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052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rics-countries-map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" r="2264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TextBox 4"/>
          <p:cNvSpPr txBox="1"/>
          <p:nvPr/>
        </p:nvSpPr>
        <p:spPr>
          <a:xfrm>
            <a:off x="1" y="0"/>
            <a:ext cx="9144000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u="sng" dirty="0" smtClean="0"/>
              <a:t>BRICS: GLOBAL WEST MOVES EAST</a:t>
            </a:r>
          </a:p>
          <a:p>
            <a:pPr marL="571500" indent="-571500">
              <a:buFont typeface="Arial"/>
              <a:buChar char="•"/>
            </a:pPr>
            <a:endParaRPr lang="en-US" sz="2000" b="1" i="1" dirty="0" smtClean="0"/>
          </a:p>
          <a:p>
            <a:pPr marL="571500" indent="-571500">
              <a:buFont typeface="Arial"/>
              <a:buChar char="•"/>
            </a:pPr>
            <a:r>
              <a:rPr lang="en-US" sz="4000" b="1" i="1" dirty="0" smtClean="0"/>
              <a:t>Initial </a:t>
            </a:r>
            <a:r>
              <a:rPr lang="en-US" sz="4000" b="1" i="1" dirty="0"/>
              <a:t>meeting at </a:t>
            </a:r>
            <a:r>
              <a:rPr lang="en-US" sz="4000" b="1" i="1" dirty="0" smtClean="0"/>
              <a:t>UN-New York, </a:t>
            </a:r>
            <a:r>
              <a:rPr lang="en-US" sz="4000" b="1" i="1" dirty="0"/>
              <a:t>2006	</a:t>
            </a:r>
          </a:p>
          <a:p>
            <a:pPr marL="571500" indent="-571500">
              <a:buFont typeface="Arial"/>
              <a:buChar char="•"/>
            </a:pPr>
            <a:endParaRPr lang="en-US" sz="1000" b="1" i="1" dirty="0" smtClean="0"/>
          </a:p>
          <a:p>
            <a:pPr marL="571500" indent="-571500">
              <a:buFont typeface="Arial"/>
              <a:buChar char="•"/>
            </a:pPr>
            <a:r>
              <a:rPr lang="en-US" sz="4000" b="1" i="1" dirty="0" smtClean="0"/>
              <a:t>First </a:t>
            </a:r>
            <a:r>
              <a:rPr lang="en-US" sz="4000" b="1" i="1" dirty="0"/>
              <a:t>full meeting </a:t>
            </a:r>
            <a:r>
              <a:rPr lang="en-US" sz="4000" b="1" i="1" dirty="0" err="1"/>
              <a:t>Yekateninburg</a:t>
            </a:r>
            <a:r>
              <a:rPr lang="en-US" sz="4000" b="1" i="1" dirty="0"/>
              <a:t>, Russia </a:t>
            </a:r>
            <a:r>
              <a:rPr lang="en-US" sz="4000" b="1" i="1" dirty="0" smtClean="0"/>
              <a:t>	in </a:t>
            </a:r>
            <a:r>
              <a:rPr lang="en-US" sz="4000" b="1" i="1" dirty="0"/>
              <a:t>2009: </a:t>
            </a:r>
            <a:endParaRPr lang="en-US" sz="4000" b="1" i="1" dirty="0" smtClean="0"/>
          </a:p>
          <a:p>
            <a:r>
              <a:rPr lang="en-US" sz="4000" b="1" i="1" dirty="0"/>
              <a:t>	</a:t>
            </a:r>
            <a:r>
              <a:rPr lang="en-US" sz="4000" b="1" i="1" dirty="0" smtClean="0"/>
              <a:t>	* improving </a:t>
            </a:r>
            <a:r>
              <a:rPr lang="en-US" sz="4000" b="1" i="1" dirty="0"/>
              <a:t>global economy </a:t>
            </a:r>
            <a:r>
              <a:rPr lang="en-US" sz="4000" b="1" i="1" dirty="0" smtClean="0"/>
              <a:t> 					    * reforming int’l </a:t>
            </a:r>
            <a:r>
              <a:rPr lang="en-US" sz="4000" b="1" i="1" dirty="0"/>
              <a:t>financial </a:t>
            </a:r>
            <a:r>
              <a:rPr lang="en-US" sz="4000" b="1" i="1" dirty="0" smtClean="0"/>
              <a:t>institutions</a:t>
            </a:r>
            <a:endParaRPr lang="en-US" sz="4000" b="1" i="1" dirty="0"/>
          </a:p>
          <a:p>
            <a:pPr marL="685800" indent="-685800">
              <a:buFont typeface="Arial"/>
              <a:buChar char="•"/>
            </a:pPr>
            <a:endParaRPr lang="en-US" sz="1000" b="1" i="1" dirty="0" smtClean="0"/>
          </a:p>
          <a:p>
            <a:pPr marL="685800" indent="-685800">
              <a:buFont typeface="Arial"/>
              <a:buChar char="•"/>
            </a:pPr>
            <a:r>
              <a:rPr lang="en-US" sz="4000" b="1" i="1" dirty="0" smtClean="0"/>
              <a:t>South </a:t>
            </a:r>
            <a:r>
              <a:rPr lang="en-US" sz="4000" b="1" i="1" dirty="0"/>
              <a:t>Africa joined i</a:t>
            </a:r>
            <a:r>
              <a:rPr lang="en-US" sz="4000" b="1" i="1" dirty="0" smtClean="0"/>
              <a:t>n 2010</a:t>
            </a:r>
            <a:r>
              <a:rPr lang="en-US" sz="4000" b="1" i="1" dirty="0"/>
              <a:t>	</a:t>
            </a:r>
            <a:endParaRPr lang="en-US" sz="4000" b="1" i="1" dirty="0" smtClean="0"/>
          </a:p>
          <a:p>
            <a:pPr marL="685800" indent="-685800">
              <a:buFont typeface="Arial"/>
              <a:buChar char="•"/>
            </a:pPr>
            <a:endParaRPr lang="en-US" sz="1000" b="1" i="1" dirty="0" smtClean="0"/>
          </a:p>
          <a:p>
            <a:pPr marL="685800" indent="-685800">
              <a:buFont typeface="Arial"/>
              <a:buChar char="•"/>
            </a:pPr>
            <a:r>
              <a:rPr lang="en-US" sz="4000" b="1" i="1" dirty="0" smtClean="0"/>
              <a:t>VIII Annual BRIC Summit Goa, India, 	15-16 Oct 2016 </a:t>
            </a:r>
            <a:endParaRPr lang="en-US" sz="4000" b="1" i="1" dirty="0"/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498595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rctic on the Globle 5283477529_70158f1f0a_b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9" b="15746"/>
          <a:stretch/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7509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i="1" dirty="0" smtClean="0">
              <a:solidFill>
                <a:schemeClr val="bg1"/>
              </a:solidFill>
            </a:endParaRPr>
          </a:p>
          <a:p>
            <a:pPr marL="685800" indent="-685800">
              <a:buFont typeface="Arial"/>
              <a:buChar char="•"/>
            </a:pPr>
            <a:r>
              <a:rPr lang="en-US" sz="4800" i="1" dirty="0" smtClean="0">
                <a:solidFill>
                  <a:schemeClr val="bg1"/>
                </a:solidFill>
              </a:rPr>
              <a:t>BRICS’ 3 billion population, $16 		trillion </a:t>
            </a:r>
            <a:r>
              <a:rPr lang="en-US" sz="4800" i="1" dirty="0"/>
              <a:t>GDP </a:t>
            </a:r>
            <a:r>
              <a:rPr lang="en-US" sz="4800" i="1" dirty="0">
                <a:solidFill>
                  <a:schemeClr val="bg1"/>
                </a:solidFill>
              </a:rPr>
              <a:t>(20% world</a:t>
            </a:r>
            <a:r>
              <a:rPr lang="en-US" sz="4800" i="1" dirty="0" smtClean="0">
                <a:solidFill>
                  <a:schemeClr val="bg1"/>
                </a:solidFill>
              </a:rPr>
              <a:t>), $ </a:t>
            </a:r>
            <a:r>
              <a:rPr lang="en-US" sz="4800" i="1" dirty="0">
                <a:solidFill>
                  <a:schemeClr val="bg1"/>
                </a:solidFill>
              </a:rPr>
              <a:t>4 </a:t>
            </a:r>
            <a:r>
              <a:rPr lang="en-US" sz="4800" i="1" dirty="0" smtClean="0">
                <a:solidFill>
                  <a:schemeClr val="bg1"/>
                </a:solidFill>
              </a:rPr>
              <a:t>	trillion reserves</a:t>
            </a:r>
            <a:r>
              <a:rPr lang="en-US" sz="4800" i="1" dirty="0">
                <a:solidFill>
                  <a:schemeClr val="bg1"/>
                </a:solidFill>
              </a:rPr>
              <a:t>	</a:t>
            </a:r>
          </a:p>
          <a:p>
            <a:endParaRPr lang="en-US" sz="2400" i="1" dirty="0" smtClean="0">
              <a:solidFill>
                <a:schemeClr val="bg1"/>
              </a:solidFill>
            </a:endParaRPr>
          </a:p>
          <a:p>
            <a:pPr marL="571500" indent="-571500">
              <a:buFont typeface="Arial"/>
              <a:buChar char="•"/>
            </a:pPr>
            <a:r>
              <a:rPr lang="en-US" sz="4800" i="1" dirty="0" smtClean="0">
                <a:solidFill>
                  <a:schemeClr val="bg1"/>
                </a:solidFill>
              </a:rPr>
              <a:t>Yet, not much say </a:t>
            </a:r>
            <a:r>
              <a:rPr lang="en-US" sz="4800" i="1" dirty="0" smtClean="0"/>
              <a:t>in</a:t>
            </a:r>
            <a:r>
              <a:rPr lang="en-US" sz="4800" i="1" dirty="0" smtClean="0">
                <a:solidFill>
                  <a:schemeClr val="bg1"/>
                </a:solidFill>
              </a:rPr>
              <a:t> </a:t>
            </a:r>
            <a:r>
              <a:rPr lang="en-US" sz="4800" i="1" dirty="0" smtClean="0">
                <a:solidFill>
                  <a:srgbClr val="000000"/>
                </a:solidFill>
              </a:rPr>
              <a:t>interna</a:t>
            </a:r>
            <a:r>
              <a:rPr lang="en-US" sz="4800" i="1" dirty="0" smtClean="0">
                <a:solidFill>
                  <a:schemeClr val="bg1"/>
                </a:solidFill>
              </a:rPr>
              <a:t>tional 	governance</a:t>
            </a:r>
          </a:p>
          <a:p>
            <a:pPr marL="571500" indent="-571500">
              <a:buFont typeface="Arial"/>
              <a:buChar char="•"/>
            </a:pPr>
            <a:endParaRPr lang="en-US" sz="2400" i="1" dirty="0">
              <a:solidFill>
                <a:schemeClr val="bg1"/>
              </a:solidFill>
            </a:endParaRPr>
          </a:p>
          <a:p>
            <a:pPr marL="571500" indent="-571500">
              <a:buFont typeface="Arial"/>
              <a:buChar char="•"/>
            </a:pPr>
            <a:r>
              <a:rPr lang="en-US" sz="4800" i="1" dirty="0" smtClean="0">
                <a:solidFill>
                  <a:schemeClr val="bg1"/>
                </a:solidFill>
              </a:rPr>
              <a:t>Thus, BRICS as </a:t>
            </a:r>
            <a:r>
              <a:rPr lang="en-US" sz="4800" i="1" dirty="0" err="1" smtClean="0">
                <a:solidFill>
                  <a:schemeClr val="bg1"/>
                </a:solidFill>
              </a:rPr>
              <a:t>geoeconomic</a:t>
            </a:r>
            <a:r>
              <a:rPr lang="en-US" sz="4800" i="1" dirty="0" smtClean="0">
                <a:solidFill>
                  <a:schemeClr val="bg1"/>
                </a:solidFill>
              </a:rPr>
              <a:t> and 	geopolitical alternative to 	current global paradigm</a:t>
            </a:r>
          </a:p>
          <a:p>
            <a:endParaRPr lang="en-US" sz="4800" i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157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-307973"/>
            <a:ext cx="9143999" cy="1143000"/>
          </a:xfrm>
        </p:spPr>
        <p:txBody>
          <a:bodyPr/>
          <a:lstStyle/>
          <a:p>
            <a:r>
              <a:rPr lang="en-US" i="1" u="sng" dirty="0" smtClean="0"/>
              <a:t>Alternative to Bretton-Woods System</a:t>
            </a:r>
            <a:endParaRPr lang="en-US" i="1" u="sng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434432"/>
            <a:ext cx="9144000" cy="366236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-1" y="3585073"/>
            <a:ext cx="9271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smtClean="0"/>
              <a:t>BRICS’ Contingent Reserve Arrangement </a:t>
            </a:r>
            <a:endParaRPr lang="en-US" sz="4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" y="4561195"/>
            <a:ext cx="91439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/>
              <a:t>Headquartered in Shanghai</a:t>
            </a:r>
          </a:p>
          <a:p>
            <a:pPr algn="ctr"/>
            <a:r>
              <a:rPr lang="en-US" sz="3600" i="1" dirty="0" smtClean="0"/>
              <a:t>Established in July 2015</a:t>
            </a:r>
          </a:p>
          <a:p>
            <a:pPr algn="ctr"/>
            <a:r>
              <a:rPr lang="en-US" sz="3600" i="1" dirty="0" err="1" smtClean="0"/>
              <a:t>MoU</a:t>
            </a:r>
            <a:r>
              <a:rPr lang="en-US" sz="3600" i="1" dirty="0" smtClean="0"/>
              <a:t> with Asian Development Bank, July 2016</a:t>
            </a:r>
          </a:p>
          <a:p>
            <a:pPr algn="ctr"/>
            <a:r>
              <a:rPr lang="en-US" sz="3600" i="1" dirty="0" smtClean="0"/>
              <a:t>First regional office in Johannesburg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1449624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rctic on the Globle 5283477529_70158f1f0a_b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9" b="15746"/>
          <a:stretch/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0"/>
            <a:ext cx="9292716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i="1" dirty="0" smtClean="0">
              <a:solidFill>
                <a:schemeClr val="bg1"/>
              </a:solidFill>
            </a:endParaRPr>
          </a:p>
          <a:p>
            <a:pPr marL="571500" indent="-571500">
              <a:buFont typeface="Arial"/>
              <a:buChar char="•"/>
            </a:pPr>
            <a:r>
              <a:rPr lang="en-US" sz="4800" i="1" dirty="0" smtClean="0">
                <a:solidFill>
                  <a:schemeClr val="bg1"/>
                </a:solidFill>
              </a:rPr>
              <a:t>Yet, BRICS do </a:t>
            </a:r>
            <a:r>
              <a:rPr lang="en-US" sz="4800" i="1" u="sng" dirty="0" smtClean="0">
                <a:solidFill>
                  <a:schemeClr val="bg1"/>
                </a:solidFill>
              </a:rPr>
              <a:t>not</a:t>
            </a:r>
            <a:r>
              <a:rPr lang="en-US" sz="4800" i="1" dirty="0" smtClean="0">
                <a:solidFill>
                  <a:schemeClr val="bg1"/>
                </a:solidFill>
              </a:rPr>
              <a:t> have much in 		com</a:t>
            </a:r>
            <a:r>
              <a:rPr lang="en-US" sz="4800" i="1" dirty="0" smtClean="0"/>
              <a:t>m</a:t>
            </a:r>
            <a:r>
              <a:rPr lang="en-US" sz="4800" i="1" dirty="0" smtClean="0">
                <a:solidFill>
                  <a:srgbClr val="000000"/>
                </a:solidFill>
              </a:rPr>
              <a:t>on</a:t>
            </a:r>
          </a:p>
          <a:p>
            <a:endParaRPr lang="en-US" i="1" dirty="0" smtClean="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4800" i="1" dirty="0" smtClean="0">
                <a:solidFill>
                  <a:schemeClr val="bg1"/>
                </a:solidFill>
              </a:rPr>
              <a:t> Share concern about </a:t>
            </a:r>
            <a:r>
              <a:rPr lang="en-US" sz="4800" i="1" u="sng" dirty="0" smtClean="0">
                <a:solidFill>
                  <a:schemeClr val="bg1"/>
                </a:solidFill>
              </a:rPr>
              <a:t>se</a:t>
            </a:r>
            <a:r>
              <a:rPr lang="en-US" sz="4800" i="1" u="sng" dirty="0" smtClean="0"/>
              <a:t>curi</a:t>
            </a:r>
            <a:r>
              <a:rPr lang="en-US" sz="4800" i="1" u="sng" dirty="0" smtClean="0">
                <a:solidFill>
                  <a:srgbClr val="000000"/>
                </a:solidFill>
              </a:rPr>
              <a:t>ty</a:t>
            </a:r>
            <a:r>
              <a:rPr lang="en-US" sz="4800" i="1" dirty="0" smtClean="0">
                <a:solidFill>
                  <a:srgbClr val="000000"/>
                </a:solidFill>
              </a:rPr>
              <a:t> </a:t>
            </a:r>
            <a:r>
              <a:rPr lang="en-US" sz="4800" i="1" dirty="0" smtClean="0">
                <a:solidFill>
                  <a:schemeClr val="bg1"/>
                </a:solidFill>
              </a:rPr>
              <a:t>and</a:t>
            </a:r>
            <a:r>
              <a:rPr lang="en-US" sz="4800" i="1" dirty="0" smtClean="0">
                <a:solidFill>
                  <a:srgbClr val="000000"/>
                </a:solidFill>
              </a:rPr>
              <a:t> </a:t>
            </a:r>
            <a:r>
              <a:rPr lang="en-US" sz="4800" i="1" dirty="0" smtClean="0">
                <a:solidFill>
                  <a:schemeClr val="bg1"/>
                </a:solidFill>
              </a:rPr>
              <a:t>		</a:t>
            </a:r>
            <a:r>
              <a:rPr lang="en-US" sz="4800" i="1" u="sng" dirty="0" smtClean="0">
                <a:solidFill>
                  <a:schemeClr val="bg1"/>
                </a:solidFill>
              </a:rPr>
              <a:t>economic develo</a:t>
            </a:r>
            <a:r>
              <a:rPr lang="en-US" sz="4800" i="1" u="sng" dirty="0" smtClean="0"/>
              <a:t>pment</a:t>
            </a:r>
          </a:p>
          <a:p>
            <a:endParaRPr lang="en-US" i="1" dirty="0" smtClean="0">
              <a:solidFill>
                <a:schemeClr val="bg1"/>
              </a:solidFill>
            </a:endParaRPr>
          </a:p>
          <a:p>
            <a:pPr marL="571500" indent="-571500">
              <a:buFont typeface="Arial"/>
              <a:buChar char="•"/>
            </a:pPr>
            <a:r>
              <a:rPr lang="en-US" sz="4800" i="1" dirty="0" smtClean="0">
                <a:solidFill>
                  <a:schemeClr val="bg1"/>
                </a:solidFill>
              </a:rPr>
              <a:t>All but one  </a:t>
            </a:r>
            <a:r>
              <a:rPr lang="en-US" sz="4800" i="1" dirty="0" smtClean="0">
                <a:solidFill>
                  <a:srgbClr val="000000"/>
                </a:solidFill>
              </a:rPr>
              <a:t>have large </a:t>
            </a:r>
            <a:r>
              <a:rPr lang="en-US" sz="4800" i="1" dirty="0" smtClean="0"/>
              <a:t>land 	</a:t>
            </a:r>
            <a:r>
              <a:rPr lang="en-US" sz="4800" i="1" dirty="0" smtClean="0">
                <a:solidFill>
                  <a:schemeClr val="bg1"/>
                </a:solidFill>
              </a:rPr>
              <a:t>surface and are </a:t>
            </a:r>
            <a:r>
              <a:rPr lang="en-US" sz="4800" i="1" dirty="0" smtClean="0">
                <a:solidFill>
                  <a:srgbClr val="000000"/>
                </a:solidFill>
              </a:rPr>
              <a:t>large </a:t>
            </a:r>
            <a:r>
              <a:rPr lang="en-US" sz="4800" i="1" dirty="0" smtClean="0">
                <a:solidFill>
                  <a:schemeClr val="bg1"/>
                </a:solidFill>
              </a:rPr>
              <a:t>economies</a:t>
            </a:r>
          </a:p>
          <a:p>
            <a:pPr marL="571500" indent="-571500">
              <a:buFont typeface="Arial"/>
              <a:buChar char="•"/>
            </a:pPr>
            <a:endParaRPr lang="en-US" i="1" dirty="0">
              <a:solidFill>
                <a:srgbClr val="000000"/>
              </a:solidFill>
            </a:endParaRPr>
          </a:p>
          <a:p>
            <a:pPr marL="571500" indent="-571500">
              <a:buFont typeface="Arial"/>
              <a:buChar char="•"/>
            </a:pPr>
            <a:r>
              <a:rPr lang="en-US" sz="4800" i="1" dirty="0">
                <a:solidFill>
                  <a:schemeClr val="bg1"/>
                </a:solidFill>
              </a:rPr>
              <a:t>Unequal rates of </a:t>
            </a:r>
            <a:r>
              <a:rPr lang="en-US" sz="4800" i="1" dirty="0" smtClean="0">
                <a:solidFill>
                  <a:schemeClr val="bg1"/>
                </a:solidFill>
              </a:rPr>
              <a:t>economic growth</a:t>
            </a:r>
            <a:endParaRPr lang="en-US" sz="4800" i="1" dirty="0">
              <a:solidFill>
                <a:schemeClr val="bg1"/>
              </a:solidFill>
            </a:endParaRPr>
          </a:p>
          <a:p>
            <a:pPr marL="571500" indent="-571500">
              <a:buFont typeface="Arial"/>
              <a:buChar char="•"/>
            </a:pPr>
            <a:endParaRPr lang="en-US" sz="4800" i="1" dirty="0" smtClean="0">
              <a:solidFill>
                <a:srgbClr val="000000"/>
              </a:solidFill>
            </a:endParaRPr>
          </a:p>
          <a:p>
            <a:endParaRPr lang="en-US" sz="2400" i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483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rctic on the Globle 5283477529_70158f1f0a_b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9" b="15746"/>
          <a:stretch/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0"/>
            <a:ext cx="9334500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i="1" dirty="0" smtClean="0">
              <a:solidFill>
                <a:schemeClr val="bg1"/>
              </a:solidFill>
            </a:endParaRPr>
          </a:p>
          <a:p>
            <a:pPr marL="571500" indent="-571500">
              <a:buFont typeface="Arial"/>
              <a:buChar char="•"/>
            </a:pPr>
            <a:r>
              <a:rPr lang="en-US" sz="4800" i="1" dirty="0" smtClean="0">
                <a:solidFill>
                  <a:schemeClr val="bg1"/>
                </a:solidFill>
              </a:rPr>
              <a:t>Russia</a:t>
            </a:r>
            <a:r>
              <a:rPr lang="en-US" sz="4800" i="1" dirty="0">
                <a:solidFill>
                  <a:schemeClr val="bg1"/>
                </a:solidFill>
              </a:rPr>
              <a:t>, </a:t>
            </a:r>
            <a:r>
              <a:rPr lang="en-US" sz="4800" i="1" dirty="0">
                <a:solidFill>
                  <a:srgbClr val="FFFFFF"/>
                </a:solidFill>
              </a:rPr>
              <a:t>China</a:t>
            </a:r>
            <a:r>
              <a:rPr lang="en-US" sz="4800" i="1" dirty="0">
                <a:solidFill>
                  <a:schemeClr val="bg1"/>
                </a:solidFill>
              </a:rPr>
              <a:t> and India </a:t>
            </a:r>
            <a:r>
              <a:rPr lang="en-US" sz="4800" i="1" dirty="0">
                <a:solidFill>
                  <a:srgbClr val="FFFFFF"/>
                </a:solidFill>
              </a:rPr>
              <a:t>have </a:t>
            </a:r>
            <a:r>
              <a:rPr lang="en-US" sz="4800" i="1" dirty="0" smtClean="0">
                <a:solidFill>
                  <a:srgbClr val="FFFFFF"/>
                </a:solidFill>
              </a:rPr>
              <a:t>			</a:t>
            </a:r>
            <a:r>
              <a:rPr lang="en-US" sz="4800" i="1" dirty="0" smtClean="0">
                <a:solidFill>
                  <a:schemeClr val="bg1"/>
                </a:solidFill>
              </a:rPr>
              <a:t>	conti</a:t>
            </a:r>
            <a:r>
              <a:rPr lang="en-US" sz="4800" i="1" dirty="0" smtClean="0"/>
              <a:t>guous</a:t>
            </a:r>
            <a:r>
              <a:rPr lang="en-US" sz="4800" i="1" dirty="0" smtClean="0">
                <a:solidFill>
                  <a:srgbClr val="000000"/>
                </a:solidFill>
              </a:rPr>
              <a:t> </a:t>
            </a:r>
            <a:r>
              <a:rPr lang="en-US" sz="4800" i="1" dirty="0" smtClean="0">
                <a:solidFill>
                  <a:srgbClr val="FFFFFF"/>
                </a:solidFill>
              </a:rPr>
              <a:t>territory in the 				Northern hemisphere</a:t>
            </a:r>
            <a:endParaRPr lang="en-US" sz="2000" i="1" dirty="0" smtClean="0">
              <a:solidFill>
                <a:srgbClr val="FFFFFF"/>
              </a:solidFill>
            </a:endParaRPr>
          </a:p>
          <a:p>
            <a:pPr marL="571500" indent="-571500">
              <a:buFont typeface="Arial"/>
              <a:buChar char="•"/>
            </a:pPr>
            <a:endParaRPr lang="en-US" sz="2000" i="1" dirty="0" smtClean="0">
              <a:solidFill>
                <a:srgbClr val="FFFFFF"/>
              </a:solidFill>
            </a:endParaRPr>
          </a:p>
          <a:p>
            <a:pPr marL="571500" indent="-571500">
              <a:buFont typeface="Arial"/>
              <a:buChar char="•"/>
            </a:pPr>
            <a:r>
              <a:rPr lang="en-US" sz="4800" i="1" dirty="0" smtClean="0">
                <a:solidFill>
                  <a:srgbClr val="FFFFFF"/>
                </a:solidFill>
              </a:rPr>
              <a:t>Brazil and South A</a:t>
            </a:r>
            <a:r>
              <a:rPr lang="en-US" sz="4800" i="1" dirty="0" smtClean="0"/>
              <a:t>frica are in </a:t>
            </a:r>
            <a:r>
              <a:rPr lang="en-US" sz="4800" i="1" dirty="0" smtClean="0">
                <a:solidFill>
                  <a:srgbClr val="FFFFFF"/>
                </a:solidFill>
              </a:rPr>
              <a:t>the 	Southern </a:t>
            </a:r>
            <a:r>
              <a:rPr lang="en-US" sz="4800" i="1" dirty="0" smtClean="0">
                <a:solidFill>
                  <a:schemeClr val="bg1"/>
                </a:solidFill>
              </a:rPr>
              <a:t>hem</a:t>
            </a:r>
            <a:r>
              <a:rPr lang="en-US" sz="4800" i="1" dirty="0" smtClean="0">
                <a:solidFill>
                  <a:srgbClr val="000000"/>
                </a:solidFill>
              </a:rPr>
              <a:t>isphere</a:t>
            </a:r>
          </a:p>
          <a:p>
            <a:endParaRPr lang="en-US" sz="2000" i="1" dirty="0" smtClean="0">
              <a:solidFill>
                <a:schemeClr val="bg1"/>
              </a:solidFill>
            </a:endParaRPr>
          </a:p>
          <a:p>
            <a:pPr marL="571500" indent="-571500">
              <a:buFont typeface="Arial"/>
              <a:buChar char="•"/>
            </a:pPr>
            <a:r>
              <a:rPr lang="en-US" sz="4800" i="1" dirty="0" smtClean="0">
                <a:solidFill>
                  <a:schemeClr val="bg1"/>
                </a:solidFill>
              </a:rPr>
              <a:t>History of tension</a:t>
            </a:r>
            <a:r>
              <a:rPr lang="en-US" sz="4800" i="1" dirty="0" smtClean="0"/>
              <a:t>s: </a:t>
            </a:r>
            <a:r>
              <a:rPr lang="en-US" sz="4800" i="1" dirty="0" smtClean="0">
                <a:solidFill>
                  <a:srgbClr val="000000"/>
                </a:solidFill>
              </a:rPr>
              <a:t>Russia</a:t>
            </a:r>
            <a:r>
              <a:rPr lang="en-US" sz="4800" i="1" dirty="0" smtClean="0">
                <a:solidFill>
                  <a:schemeClr val="bg1"/>
                </a:solidFill>
              </a:rPr>
              <a:t>-</a:t>
            </a:r>
            <a:r>
              <a:rPr lang="en-US" sz="4800" i="1" dirty="0" smtClean="0">
                <a:solidFill>
                  <a:srgbClr val="FFFFFF"/>
                </a:solidFill>
              </a:rPr>
              <a:t>China</a:t>
            </a:r>
            <a:r>
              <a:rPr lang="en-US" sz="4800" i="1" dirty="0" smtClean="0">
                <a:solidFill>
                  <a:srgbClr val="000000"/>
                </a:solidFill>
              </a:rPr>
              <a:t> 	</a:t>
            </a:r>
            <a:r>
              <a:rPr lang="en-US" sz="4800" i="1" dirty="0" smtClean="0">
                <a:solidFill>
                  <a:schemeClr val="bg1"/>
                </a:solidFill>
              </a:rPr>
              <a:t>and</a:t>
            </a:r>
            <a:r>
              <a:rPr lang="en-US" sz="4800" i="1" dirty="0" smtClean="0">
                <a:solidFill>
                  <a:srgbClr val="000000"/>
                </a:solidFill>
              </a:rPr>
              <a:t> </a:t>
            </a:r>
            <a:r>
              <a:rPr lang="en-US" sz="4800" i="1" dirty="0" smtClean="0">
                <a:solidFill>
                  <a:schemeClr val="bg1"/>
                </a:solidFill>
              </a:rPr>
              <a:t>India-China</a:t>
            </a:r>
          </a:p>
          <a:p>
            <a:endParaRPr lang="en-US" sz="2000" i="1" dirty="0" smtClean="0">
              <a:solidFill>
                <a:schemeClr val="bg1"/>
              </a:solidFill>
            </a:endParaRPr>
          </a:p>
          <a:p>
            <a:pPr marL="571500" indent="-571500">
              <a:buFont typeface="Arial"/>
              <a:buChar char="•"/>
            </a:pPr>
            <a:r>
              <a:rPr lang="en-US" sz="4800" i="1" u="sng" dirty="0" smtClean="0">
                <a:solidFill>
                  <a:schemeClr val="bg1"/>
                </a:solidFill>
              </a:rPr>
              <a:t>Al</a:t>
            </a:r>
            <a:r>
              <a:rPr lang="en-US" sz="4800" i="1" dirty="0" smtClean="0">
                <a:solidFill>
                  <a:schemeClr val="bg1"/>
                </a:solidFill>
              </a:rPr>
              <a:t>l BRICS involved in Antarctica</a:t>
            </a:r>
            <a:endParaRPr lang="en-US" sz="4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09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rctic on the Globle 5283477529_70158f1f0a_b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9" b="15746"/>
          <a:stretch/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0"/>
            <a:ext cx="9334500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" i="1" dirty="0" smtClean="0">
              <a:solidFill>
                <a:schemeClr val="bg1"/>
              </a:solidFill>
            </a:endParaRPr>
          </a:p>
          <a:p>
            <a:pPr algn="ctr"/>
            <a:r>
              <a:rPr lang="en-US" sz="4800" i="1" u="sng" dirty="0" smtClean="0">
                <a:solidFill>
                  <a:schemeClr val="bg1"/>
                </a:solidFill>
              </a:rPr>
              <a:t>BRICS collaboration in the Arctic</a:t>
            </a:r>
          </a:p>
          <a:p>
            <a:pPr marL="571500" indent="-571500">
              <a:buFont typeface="Arial"/>
              <a:buChar char="•"/>
            </a:pPr>
            <a:r>
              <a:rPr lang="en-US" sz="4800" i="1" u="sng" dirty="0" smtClean="0">
                <a:solidFill>
                  <a:schemeClr val="bg1"/>
                </a:solidFill>
              </a:rPr>
              <a:t>Scienc</a:t>
            </a:r>
            <a:r>
              <a:rPr lang="en-US" sz="4800" i="1" u="sng" dirty="0" smtClean="0"/>
              <a:t>e</a:t>
            </a:r>
            <a:r>
              <a:rPr lang="en-US" sz="4800" i="1" dirty="0" smtClean="0"/>
              <a:t>:</a:t>
            </a:r>
            <a:r>
              <a:rPr lang="en-US" sz="4800" i="1" dirty="0" smtClean="0">
                <a:solidFill>
                  <a:schemeClr val="bg1"/>
                </a:solidFill>
              </a:rPr>
              <a:t> </a:t>
            </a:r>
            <a:r>
              <a:rPr lang="en-US" sz="4800" i="1" dirty="0" smtClean="0">
                <a:solidFill>
                  <a:srgbClr val="000000"/>
                </a:solidFill>
              </a:rPr>
              <a:t>clim</a:t>
            </a:r>
            <a:r>
              <a:rPr lang="en-US" sz="4800" i="1" dirty="0" smtClean="0">
                <a:solidFill>
                  <a:schemeClr val="bg1"/>
                </a:solidFill>
              </a:rPr>
              <a:t>ate change, marine 	biology, glaciology, ge</a:t>
            </a:r>
            <a:r>
              <a:rPr lang="en-US" sz="4800" i="1" dirty="0" smtClean="0"/>
              <a:t>olog</a:t>
            </a:r>
            <a:r>
              <a:rPr lang="en-US" sz="4800" i="1" dirty="0" smtClean="0">
                <a:solidFill>
                  <a:schemeClr val="bg1"/>
                </a:solidFill>
              </a:rPr>
              <a:t>y,…</a:t>
            </a:r>
          </a:p>
          <a:p>
            <a:pPr marL="571500" indent="-571500">
              <a:buFont typeface="Arial"/>
              <a:buChar char="•"/>
            </a:pPr>
            <a:r>
              <a:rPr lang="en-US" sz="4800" i="1" u="sng" dirty="0" smtClean="0">
                <a:solidFill>
                  <a:schemeClr val="bg1"/>
                </a:solidFill>
              </a:rPr>
              <a:t>Technolog</a:t>
            </a:r>
            <a:r>
              <a:rPr lang="en-US" sz="4800" i="1" dirty="0" smtClean="0">
                <a:solidFill>
                  <a:schemeClr val="bg1"/>
                </a:solidFill>
              </a:rPr>
              <a:t>y: renew</a:t>
            </a:r>
            <a:r>
              <a:rPr lang="en-US" sz="4800" i="1" dirty="0" smtClean="0">
                <a:solidFill>
                  <a:srgbClr val="000000"/>
                </a:solidFill>
              </a:rPr>
              <a:t>able ene</a:t>
            </a:r>
            <a:r>
              <a:rPr lang="en-US" sz="4800" i="1" dirty="0" smtClean="0">
                <a:solidFill>
                  <a:schemeClr val="bg1"/>
                </a:solidFill>
              </a:rPr>
              <a:t>rgy,</a:t>
            </a:r>
          </a:p>
          <a:p>
            <a:r>
              <a:rPr lang="en-US" sz="4800" i="1" dirty="0">
                <a:solidFill>
                  <a:schemeClr val="bg1"/>
                </a:solidFill>
              </a:rPr>
              <a:t>	</a:t>
            </a:r>
            <a:r>
              <a:rPr lang="en-US" sz="4800" i="1" dirty="0" smtClean="0">
                <a:solidFill>
                  <a:schemeClr val="bg1"/>
                </a:solidFill>
              </a:rPr>
              <a:t>	methane mana</a:t>
            </a:r>
            <a:r>
              <a:rPr lang="en-US" sz="4800" i="1" dirty="0" smtClean="0">
                <a:solidFill>
                  <a:srgbClr val="000000"/>
                </a:solidFill>
              </a:rPr>
              <a:t>gement, oil</a:t>
            </a:r>
            <a:endParaRPr lang="en-US" sz="4800" i="1" dirty="0" smtClean="0">
              <a:solidFill>
                <a:schemeClr val="bg1"/>
              </a:solidFill>
            </a:endParaRPr>
          </a:p>
          <a:p>
            <a:pPr marL="685800" indent="-685800">
              <a:buFont typeface="Arial"/>
              <a:buChar char="•"/>
            </a:pPr>
            <a:r>
              <a:rPr lang="en-US" sz="4800" i="1" u="sng" dirty="0" smtClean="0">
                <a:solidFill>
                  <a:schemeClr val="bg1"/>
                </a:solidFill>
              </a:rPr>
              <a:t>Environmen</a:t>
            </a:r>
            <a:r>
              <a:rPr lang="en-US" sz="4800" i="1" u="sng" dirty="0" smtClean="0">
                <a:solidFill>
                  <a:srgbClr val="000000"/>
                </a:solidFill>
              </a:rPr>
              <a:t>t</a:t>
            </a:r>
            <a:r>
              <a:rPr lang="en-US" sz="4800" i="1" dirty="0" smtClean="0"/>
              <a:t>: human </a:t>
            </a:r>
            <a:r>
              <a:rPr lang="en-US" sz="4800" i="1" dirty="0" smtClean="0">
                <a:solidFill>
                  <a:srgbClr val="000000"/>
                </a:solidFill>
              </a:rPr>
              <a:t>and</a:t>
            </a:r>
            <a:r>
              <a:rPr lang="en-US" sz="4800" i="1" dirty="0" smtClean="0">
                <a:solidFill>
                  <a:schemeClr val="bg1"/>
                </a:solidFill>
              </a:rPr>
              <a:t> physical</a:t>
            </a:r>
          </a:p>
          <a:p>
            <a:r>
              <a:rPr lang="en-US" sz="4800" i="1" dirty="0" smtClean="0">
                <a:solidFill>
                  <a:schemeClr val="bg1"/>
                </a:solidFill>
              </a:rPr>
              <a:t>		regulatory framework, disasters</a:t>
            </a:r>
          </a:p>
          <a:p>
            <a:pPr marL="685800" indent="-685800">
              <a:buFont typeface="Arial"/>
              <a:buChar char="•"/>
            </a:pPr>
            <a:r>
              <a:rPr lang="en-US" sz="4800" i="1" u="sng" dirty="0" smtClean="0">
                <a:solidFill>
                  <a:schemeClr val="bg1"/>
                </a:solidFill>
              </a:rPr>
              <a:t>Commercial</a:t>
            </a:r>
            <a:r>
              <a:rPr lang="en-US" sz="4800" i="1" dirty="0" smtClean="0">
                <a:solidFill>
                  <a:schemeClr val="bg1"/>
                </a:solidFill>
              </a:rPr>
              <a:t>: Fisheries, mining, oil 	and gas, shipping, ports, tourism </a:t>
            </a:r>
            <a:endParaRPr lang="en-US" sz="4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53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razil map in south america-lg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3" b="15052"/>
          <a:stretch/>
        </p:blipFill>
        <p:spPr>
          <a:xfrm>
            <a:off x="-161491" y="-365296"/>
            <a:ext cx="9425565" cy="7410293"/>
          </a:xfrm>
        </p:spPr>
      </p:pic>
      <p:sp>
        <p:nvSpPr>
          <p:cNvPr id="5" name="Rectangle 4"/>
          <p:cNvSpPr/>
          <p:nvPr/>
        </p:nvSpPr>
        <p:spPr>
          <a:xfrm>
            <a:off x="0" y="-95419"/>
            <a:ext cx="9144000" cy="735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u="sng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Carolina</a:t>
            </a:r>
            <a:r>
              <a:rPr lang="en-US" sz="3200" b="1" i="1" u="sng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</a:t>
            </a:r>
            <a:r>
              <a:rPr lang="en-US" sz="3200" b="1" i="1" u="sng" dirty="0" err="1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Freire</a:t>
            </a:r>
            <a:endParaRPr lang="en-US" sz="3200" b="1" i="1" u="sng" dirty="0" smtClean="0">
              <a:ln w="1905"/>
              <a:solidFill>
                <a:srgbClr val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2400" b="1" i="1" dirty="0">
                <a:solidFill>
                  <a:srgbClr val="000000"/>
                </a:solidFill>
              </a:rPr>
              <a:t>Professor of Animal Physiology, Federal </a:t>
            </a:r>
            <a:r>
              <a:rPr lang="en-US" sz="2400" b="1" i="1" dirty="0" smtClean="0">
                <a:solidFill>
                  <a:srgbClr val="000000"/>
                </a:solidFill>
              </a:rPr>
              <a:t>University of </a:t>
            </a:r>
            <a:r>
              <a:rPr lang="en-US" sz="2400" b="1" i="1" dirty="0">
                <a:solidFill>
                  <a:srgbClr val="000000"/>
                </a:solidFill>
              </a:rPr>
              <a:t>Paraná, Brazil</a:t>
            </a:r>
          </a:p>
          <a:p>
            <a:pPr marL="457200" indent="-457200">
              <a:buFont typeface="Arial"/>
              <a:buChar char="•"/>
            </a:pPr>
            <a:r>
              <a:rPr lang="en-US" sz="3200" b="1" i="1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Arctic work </a:t>
            </a:r>
            <a:r>
              <a:rPr lang="en-US" sz="3200" b="1" i="1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 marine ecology and </a:t>
            </a:r>
            <a:r>
              <a:rPr lang="en-US" sz="3200" b="1" i="1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commercial 	fisheries</a:t>
            </a:r>
            <a:r>
              <a:rPr lang="en-US" sz="3200" b="1" i="1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endParaRPr lang="en-US" sz="3200" b="1" i="1" dirty="0" smtClean="0">
              <a:ln w="1905"/>
              <a:solidFill>
                <a:srgbClr val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457200" indent="-457200">
              <a:buFont typeface="Arial"/>
              <a:buChar char="•"/>
            </a:pPr>
            <a:r>
              <a:rPr lang="en-US" sz="3200" b="1" i="1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Potential </a:t>
            </a:r>
            <a:r>
              <a:rPr lang="en-US" sz="3200" b="1" i="1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partners in BRICS and other </a:t>
            </a:r>
            <a:r>
              <a:rPr lang="en-US" sz="3200" b="1" i="1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Arctic 	countries </a:t>
            </a:r>
          </a:p>
          <a:p>
            <a:pPr marL="457200" indent="-457200" algn="just">
              <a:buFont typeface="Arial"/>
              <a:buChar char="•"/>
            </a:pPr>
            <a:r>
              <a:rPr lang="en-US" sz="3200" b="1" i="1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</a:t>
            </a:r>
            <a:r>
              <a:rPr lang="en-US" sz="3200" b="1" i="1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ossible </a:t>
            </a:r>
            <a:r>
              <a:rPr lang="en-US" sz="3200" b="1" i="1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collaborative initiatives. </a:t>
            </a:r>
          </a:p>
          <a:p>
            <a:pPr algn="ctr"/>
            <a:endParaRPr lang="en-US" sz="1600" b="1" i="1" u="sng" dirty="0" smtClean="0">
              <a:ln w="1905"/>
              <a:solidFill>
                <a:srgbClr val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3200" b="1" i="1" u="sng" dirty="0" err="1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Celma</a:t>
            </a:r>
            <a:r>
              <a:rPr lang="en-US" sz="3200" b="1" i="1" u="sng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Regina </a:t>
            </a:r>
            <a:r>
              <a:rPr lang="en-US" sz="3200" b="1" i="1" u="sng" dirty="0" err="1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Hellebust</a:t>
            </a:r>
            <a:endParaRPr lang="en-US" sz="3200" b="1" i="1" u="sng" dirty="0" smtClean="0">
              <a:ln w="1905"/>
              <a:solidFill>
                <a:srgbClr val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2400" b="1" i="1" dirty="0" smtClean="0">
                <a:solidFill>
                  <a:srgbClr val="000000"/>
                </a:solidFill>
              </a:rPr>
              <a:t>Lawyer</a:t>
            </a:r>
            <a:r>
              <a:rPr lang="en-US" sz="2400" b="1" i="1" dirty="0">
                <a:solidFill>
                  <a:srgbClr val="000000"/>
                </a:solidFill>
              </a:rPr>
              <a:t>, Honorary Vice-Consul for Brazil in </a:t>
            </a:r>
            <a:r>
              <a:rPr lang="en-US" sz="2400" b="1" i="1" dirty="0" smtClean="0">
                <a:solidFill>
                  <a:srgbClr val="000000"/>
                </a:solidFill>
              </a:rPr>
              <a:t>Stavanger</a:t>
            </a:r>
            <a:r>
              <a:rPr lang="en-US" sz="2400" b="1" i="1" dirty="0">
                <a:solidFill>
                  <a:srgbClr val="000000"/>
                </a:solidFill>
              </a:rPr>
              <a:t>, Norway</a:t>
            </a:r>
          </a:p>
          <a:p>
            <a:pPr marL="457200" indent="-457200" algn="just">
              <a:buFont typeface="Arial"/>
              <a:buChar char="•"/>
            </a:pPr>
            <a:r>
              <a:rPr lang="en-US" sz="3200" b="1" i="1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Review of HES* oil </a:t>
            </a:r>
            <a:r>
              <a:rPr lang="en-US" sz="3200" b="1" i="1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and gas regulations in </a:t>
            </a:r>
            <a:r>
              <a:rPr lang="en-US" sz="3200" b="1" i="1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Norway</a:t>
            </a:r>
          </a:p>
          <a:p>
            <a:pPr marL="457200" indent="-457200" algn="just">
              <a:buFont typeface="Arial"/>
              <a:buChar char="•"/>
            </a:pPr>
            <a:r>
              <a:rPr lang="en-US" sz="3200" b="1" i="1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Comparison </a:t>
            </a:r>
            <a:r>
              <a:rPr lang="en-US" sz="3200" b="1" i="1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with Brazilian </a:t>
            </a:r>
            <a:r>
              <a:rPr lang="en-US" sz="3200" b="1" i="1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HES regulations </a:t>
            </a:r>
          </a:p>
          <a:p>
            <a:pPr marL="457200" indent="-457200" algn="just">
              <a:buFont typeface="Arial"/>
              <a:buChar char="•"/>
            </a:pPr>
            <a:r>
              <a:rPr lang="en-US" sz="3200" b="1" i="1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Ongoing </a:t>
            </a:r>
            <a:r>
              <a:rPr lang="en-US" sz="3200" b="1" i="1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collaborative </a:t>
            </a:r>
            <a:r>
              <a:rPr lang="en-US" sz="3200" b="1" i="1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projects </a:t>
            </a:r>
            <a:r>
              <a:rPr lang="en-US" sz="3200" b="1" i="1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involving the </a:t>
            </a:r>
            <a:r>
              <a:rPr lang="en-US" sz="3200" b="1" i="1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BRICS</a:t>
            </a:r>
            <a:r>
              <a:rPr lang="en-US" sz="3200" b="1" i="1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</a:t>
            </a:r>
            <a:r>
              <a:rPr lang="en-US" sz="3200" b="1" i="1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and/or </a:t>
            </a:r>
            <a:r>
              <a:rPr lang="en-US" sz="3200" b="1" i="1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third countries </a:t>
            </a:r>
          </a:p>
          <a:p>
            <a:pPr marL="457200" indent="-457200" algn="just">
              <a:buFont typeface="Arial"/>
              <a:buChar char="•"/>
            </a:pPr>
            <a:r>
              <a:rPr lang="en-US" sz="3200" b="1" i="1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Possible joint </a:t>
            </a:r>
            <a:r>
              <a:rPr lang="en-US" sz="3200" b="1" i="1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initiatives</a:t>
            </a:r>
            <a:r>
              <a:rPr lang="en-US" sz="1200" b="1" i="1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  <a:r>
              <a:rPr lang="en-US" sz="1200" b="1" i="1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           </a:t>
            </a:r>
            <a:r>
              <a:rPr lang="en-US" sz="1200" b="1" i="1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 HES: Health, Environment and Safety</a:t>
            </a:r>
          </a:p>
          <a:p>
            <a:pPr marL="457200" indent="-457200" algn="just">
              <a:buFont typeface="Arial"/>
              <a:buChar char="•"/>
            </a:pPr>
            <a:r>
              <a:rPr lang="en-US" sz="1200" b="1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</a:p>
          <a:p>
            <a:pPr marL="457200" indent="-457200" algn="just">
              <a:buFont typeface="Arial"/>
              <a:buChar char="•"/>
            </a:pPr>
            <a:r>
              <a:rPr lang="en-US" sz="1200" b="1" i="1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													</a:t>
            </a:r>
            <a:endParaRPr lang="en-US" sz="1200" b="1" i="1" dirty="0">
              <a:ln w="1905"/>
              <a:solidFill>
                <a:srgbClr val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2591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ussian federation map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4" b="14414"/>
          <a:stretch>
            <a:fillRect/>
          </a:stretch>
        </p:blipFill>
        <p:spPr>
          <a:xfrm>
            <a:off x="-1270001" y="28575"/>
            <a:ext cx="11668125" cy="6829425"/>
          </a:xfrm>
        </p:spPr>
      </p:pic>
      <p:sp>
        <p:nvSpPr>
          <p:cNvPr id="2" name="TextBox 1"/>
          <p:cNvSpPr txBox="1"/>
          <p:nvPr/>
        </p:nvSpPr>
        <p:spPr>
          <a:xfrm>
            <a:off x="-1" y="28575"/>
            <a:ext cx="957262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u="sng" dirty="0" smtClean="0"/>
              <a:t>Maria </a:t>
            </a:r>
            <a:r>
              <a:rPr lang="en-US" sz="3200" b="1" i="1" u="sng" dirty="0" err="1" smtClean="0"/>
              <a:t>Lagutina</a:t>
            </a:r>
            <a:endParaRPr lang="en-US" sz="3200" b="1" i="1" u="sng" dirty="0" smtClean="0"/>
          </a:p>
          <a:p>
            <a:r>
              <a:rPr lang="en-US" sz="2400" b="1" i="1" dirty="0">
                <a:solidFill>
                  <a:srgbClr val="000000"/>
                </a:solidFill>
              </a:rPr>
              <a:t>Associate Professor, World Politics </a:t>
            </a:r>
            <a:r>
              <a:rPr lang="en-US" sz="2400" b="1" i="1" dirty="0" err="1">
                <a:solidFill>
                  <a:srgbClr val="000000"/>
                </a:solidFill>
              </a:rPr>
              <a:t>Dept</a:t>
            </a:r>
            <a:r>
              <a:rPr lang="en-US" sz="2400" b="1" i="1" dirty="0">
                <a:solidFill>
                  <a:srgbClr val="000000"/>
                </a:solidFill>
              </a:rPr>
              <a:t>, </a:t>
            </a:r>
            <a:r>
              <a:rPr lang="en-US" sz="2400" b="1" i="1" dirty="0" smtClean="0">
                <a:solidFill>
                  <a:srgbClr val="000000"/>
                </a:solidFill>
              </a:rPr>
              <a:t>St. Petersburg </a:t>
            </a:r>
            <a:r>
              <a:rPr lang="en-US" sz="2400" b="1" i="1" dirty="0" err="1" smtClean="0">
                <a:solidFill>
                  <a:srgbClr val="000000"/>
                </a:solidFill>
              </a:rPr>
              <a:t>StateUniversity</a:t>
            </a:r>
            <a:endParaRPr lang="en-US" sz="2400" b="1" i="1" dirty="0">
              <a:solidFill>
                <a:srgbClr val="000000"/>
              </a:solidFill>
            </a:endParaRPr>
          </a:p>
          <a:p>
            <a:pPr marL="571500" indent="-571500">
              <a:buFont typeface="Arial"/>
              <a:buChar char="•"/>
            </a:pPr>
            <a:r>
              <a:rPr lang="en-US" sz="3200" b="1" i="1" dirty="0" smtClean="0"/>
              <a:t>Coordination of BRICS’ Arctic activities within the 	Forum </a:t>
            </a:r>
          </a:p>
          <a:p>
            <a:pPr marL="571500" indent="-571500">
              <a:buFont typeface="Arial"/>
              <a:buChar char="•"/>
            </a:pPr>
            <a:r>
              <a:rPr lang="en-US" sz="3200" b="1" i="1" dirty="0" smtClean="0"/>
              <a:t>Also in the framework international 	institutions: 	United Nations, Arctic Council, IASC</a:t>
            </a:r>
          </a:p>
          <a:p>
            <a:pPr algn="ctr"/>
            <a:endParaRPr lang="en-US" sz="1000" b="1" i="1" u="sng" dirty="0" smtClean="0"/>
          </a:p>
          <a:p>
            <a:pPr algn="ctr"/>
            <a:r>
              <a:rPr lang="en-US" sz="3600" b="1" i="1" u="sng" dirty="0" smtClean="0"/>
              <a:t>Valery </a:t>
            </a:r>
            <a:r>
              <a:rPr lang="en-US" sz="3600" b="1" i="1" u="sng" dirty="0" err="1" smtClean="0"/>
              <a:t>Konyshev</a:t>
            </a:r>
            <a:endParaRPr lang="en-US" sz="3600" b="1" i="1" u="sng" dirty="0"/>
          </a:p>
          <a:p>
            <a:r>
              <a:rPr lang="en-US" sz="2200" b="1" i="1" dirty="0" smtClean="0">
                <a:solidFill>
                  <a:srgbClr val="000000"/>
                </a:solidFill>
              </a:rPr>
              <a:t> </a:t>
            </a:r>
            <a:r>
              <a:rPr lang="en-US" sz="2400" b="1" i="1" dirty="0">
                <a:solidFill>
                  <a:srgbClr val="000000"/>
                </a:solidFill>
              </a:rPr>
              <a:t>Professor, </a:t>
            </a:r>
            <a:r>
              <a:rPr lang="en-US" sz="2400" b="1" i="1" dirty="0" smtClean="0">
                <a:solidFill>
                  <a:srgbClr val="000000"/>
                </a:solidFill>
              </a:rPr>
              <a:t>International Relations School, St. Petersburg State University </a:t>
            </a:r>
            <a:endParaRPr lang="en-US" sz="2400" b="1" i="1" u="sng" dirty="0" smtClean="0"/>
          </a:p>
          <a:p>
            <a:pPr marL="571500" indent="-571500" algn="just">
              <a:buFont typeface="Arial"/>
              <a:buChar char="•"/>
            </a:pPr>
            <a:r>
              <a:rPr lang="en-US" sz="3600" b="1" i="1" dirty="0" smtClean="0"/>
              <a:t>Sino-</a:t>
            </a:r>
            <a:r>
              <a:rPr lang="en-US" sz="3600" b="1" i="1" dirty="0"/>
              <a:t>R</a:t>
            </a:r>
            <a:r>
              <a:rPr lang="en-US" sz="3600" b="1" i="1" dirty="0" smtClean="0"/>
              <a:t>ussian cooperation in the Arctic</a:t>
            </a:r>
          </a:p>
          <a:p>
            <a:pPr algn="ctr"/>
            <a:endParaRPr lang="en-US" sz="1000" b="1" i="1" u="sng" dirty="0" smtClean="0"/>
          </a:p>
          <a:p>
            <a:pPr algn="ctr"/>
            <a:r>
              <a:rPr lang="en-US" sz="3600" b="1" i="1" u="sng" dirty="0" smtClean="0"/>
              <a:t>Alexander </a:t>
            </a:r>
            <a:r>
              <a:rPr lang="en-US" sz="3600" b="1" i="1" u="sng" dirty="0" err="1" smtClean="0"/>
              <a:t>Sergunin</a:t>
            </a:r>
            <a:endParaRPr lang="en-US" sz="3600" b="1" i="1" u="sng" dirty="0" smtClean="0"/>
          </a:p>
          <a:p>
            <a:pPr algn="ctr"/>
            <a:r>
              <a:rPr lang="en-US" sz="2400" b="1" i="1" dirty="0">
                <a:solidFill>
                  <a:srgbClr val="000000"/>
                </a:solidFill>
              </a:rPr>
              <a:t>Professor of International </a:t>
            </a:r>
            <a:r>
              <a:rPr lang="en-US" sz="2400" b="1" i="1" dirty="0" smtClean="0">
                <a:solidFill>
                  <a:srgbClr val="000000"/>
                </a:solidFill>
              </a:rPr>
              <a:t>Relations, </a:t>
            </a:r>
            <a:r>
              <a:rPr lang="en-US" sz="2400" b="1" i="1" dirty="0">
                <a:solidFill>
                  <a:srgbClr val="000000"/>
                </a:solidFill>
              </a:rPr>
              <a:t>St. </a:t>
            </a:r>
            <a:r>
              <a:rPr lang="en-US" sz="2400" b="1" i="1" dirty="0" smtClean="0">
                <a:solidFill>
                  <a:srgbClr val="000000"/>
                </a:solidFill>
              </a:rPr>
              <a:t>Petersburg </a:t>
            </a:r>
            <a:r>
              <a:rPr lang="en-US" sz="2400" b="1" i="1" dirty="0">
                <a:solidFill>
                  <a:srgbClr val="000000"/>
                </a:solidFill>
              </a:rPr>
              <a:t>State  </a:t>
            </a:r>
            <a:r>
              <a:rPr lang="en-US" sz="2400" b="1" i="1" dirty="0" smtClean="0">
                <a:solidFill>
                  <a:srgbClr val="000000"/>
                </a:solidFill>
              </a:rPr>
              <a:t>University</a:t>
            </a:r>
            <a:endParaRPr lang="en-US" sz="2400" b="1" i="1" dirty="0">
              <a:solidFill>
                <a:srgbClr val="000000"/>
              </a:solidFill>
            </a:endParaRPr>
          </a:p>
          <a:p>
            <a:pPr marL="571500" indent="-571500" algn="just">
              <a:buFont typeface="Arial"/>
              <a:buChar char="•"/>
            </a:pPr>
            <a:r>
              <a:rPr lang="en-US" sz="3600" b="1" i="1" dirty="0" smtClean="0"/>
              <a:t>Indo-Russian cooperation in the Arctic</a:t>
            </a:r>
          </a:p>
          <a:p>
            <a:pPr marL="571500" indent="-571500" algn="just">
              <a:buFont typeface="Arial"/>
              <a:buChar char="•"/>
            </a:pPr>
            <a:r>
              <a:rPr lang="en-US" sz="3600" b="1" i="1" dirty="0" smtClean="0"/>
              <a:t>Suggestion on BRICS’ Arctic research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245338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2526</TotalTime>
  <Words>194</Words>
  <Application>Microsoft Macintosh PowerPoint</Application>
  <PresentationFormat>Présentation à l'écran (4:3)</PresentationFormat>
  <Paragraphs>108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Office Theme</vt:lpstr>
      <vt:lpstr>Présentation PowerPoint</vt:lpstr>
      <vt:lpstr>Présentation PowerPoint</vt:lpstr>
      <vt:lpstr>Présentation PowerPoint</vt:lpstr>
      <vt:lpstr>Alternative to Bretton-Woods System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Thank you for listening!</vt:lpstr>
    </vt:vector>
  </TitlesOfParts>
  <Company>SE2T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Sergio Trindade</dc:creator>
  <cp:lastModifiedBy>Christophe Milhères</cp:lastModifiedBy>
  <cp:revision>69</cp:revision>
  <dcterms:created xsi:type="dcterms:W3CDTF">2016-09-05T03:12:15Z</dcterms:created>
  <dcterms:modified xsi:type="dcterms:W3CDTF">2016-11-28T20:32:14Z</dcterms:modified>
</cp:coreProperties>
</file>