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3" r:id="rId5"/>
    <p:sldId id="260" r:id="rId6"/>
    <p:sldId id="264" r:id="rId7"/>
    <p:sldId id="265" r:id="rId8"/>
    <p:sldId id="266" r:id="rId9"/>
    <p:sldId id="261" r:id="rId10"/>
    <p:sldId id="267" r:id="rId11"/>
    <p:sldId id="257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70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971800"/>
          </a:xfrm>
        </p:spPr>
        <p:txBody>
          <a:bodyPr>
            <a:normAutofit/>
          </a:bodyPr>
          <a:lstStyle/>
          <a:p>
            <a:pPr fontAlgn="base"/>
            <a:r>
              <a:rPr lang="en-US" sz="5400" b="1" i="1" dirty="0" smtClean="0">
                <a:solidFill>
                  <a:srgbClr val="C00000"/>
                </a:solidFill>
              </a:rPr>
              <a:t>Prospects of the BRICS in the Arctic cooperation </a:t>
            </a:r>
            <a:endParaRPr lang="ru-RU" sz="54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7010400" cy="28194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Maria </a:t>
            </a:r>
            <a:r>
              <a:rPr lang="en-US" b="1" dirty="0" err="1" smtClean="0">
                <a:solidFill>
                  <a:srgbClr val="002060"/>
                </a:solidFill>
              </a:rPr>
              <a:t>Lagutina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PhD in Political Sciences,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Saint Petersburg, Russia</a:t>
            </a:r>
            <a:endParaRPr lang="ru-RU" dirty="0" smtClean="0">
              <a:solidFill>
                <a:srgbClr val="002060"/>
              </a:solidFill>
            </a:endParaRPr>
          </a:p>
          <a:p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2016 </a:t>
            </a:r>
            <a:r>
              <a:rPr lang="en-US" dirty="0" smtClean="0">
                <a:solidFill>
                  <a:srgbClr val="002060"/>
                </a:solidFill>
              </a:rPr>
              <a:t>Arctic Circle Assembly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Reykjavik, Iceland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October 7-9, 2016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 </a:t>
            </a:r>
            <a:endParaRPr lang="ru-RU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Conclusion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Today there are yet some prerequisites for the formation of the Arctic area of cooperation of the BRIC(S) countries;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Countries B(R)IK(S) are interested in further expanding its presence in the Arctic and an active involvement in Arctic cooperation system;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Arctic cooperation can become a basis for the implementation of joint multilateral investment projects, which would raise economic interaction within BRICS to a new level;  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 practice there is a lack of the institutional framework for development of the Arctic issues of cooperation, there are mostly some individual projects and bilateral cooperation.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722313" y="2667000"/>
            <a:ext cx="7772400" cy="129540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solidFill>
                  <a:srgbClr val="002060"/>
                </a:solidFill>
              </a:rPr>
              <a:t>Thank you for attention</a:t>
            </a:r>
            <a:r>
              <a:rPr lang="ru-RU" sz="5400" b="1" dirty="0" smtClean="0">
                <a:solidFill>
                  <a:srgbClr val="002060"/>
                </a:solidFill>
              </a:rPr>
              <a:t>! </a:t>
            </a:r>
            <a:endParaRPr lang="ru-RU" sz="5400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76401" y="5460326"/>
            <a:ext cx="5867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dirty="0" smtClean="0"/>
              <a:t>E-mail: </a:t>
            </a:r>
            <a:r>
              <a:rPr lang="en-GB" sz="3200" b="1" dirty="0" smtClean="0"/>
              <a:t>manipolis@hotmail.com</a:t>
            </a:r>
            <a:endParaRPr lang="ru-RU" sz="3200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Introduction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5124" name="Picture 4" descr="Картинки по запросу brics in the arcti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9200"/>
            <a:ext cx="9144000" cy="5638800"/>
          </a:xfrm>
          <a:prstGeom prst="rect">
            <a:avLst/>
          </a:prstGeom>
          <a:noFill/>
        </p:spPr>
      </p:pic>
      <p:pic>
        <p:nvPicPr>
          <p:cNvPr id="6" name="Picture 2" descr="Картинки по запросу brics in the arctic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914400" y="1447800"/>
            <a:ext cx="7620000" cy="3314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Arctic cooperation: from international to transnational? 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5105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the late 1980s  </a:t>
            </a:r>
            <a:r>
              <a:rPr lang="en-US" dirty="0" smtClean="0"/>
              <a:t>- the beginning of the</a:t>
            </a:r>
            <a:r>
              <a:rPr lang="ru-RU" dirty="0" smtClean="0"/>
              <a:t> </a:t>
            </a:r>
            <a:r>
              <a:rPr lang="en-US" dirty="0" smtClean="0"/>
              <a:t>formal </a:t>
            </a:r>
            <a:r>
              <a:rPr lang="en-US" u="sng" dirty="0" smtClean="0">
                <a:solidFill>
                  <a:srgbClr val="00B050"/>
                </a:solidFill>
              </a:rPr>
              <a:t>international cooperation in the Arctic</a:t>
            </a:r>
            <a:r>
              <a:rPr lang="en-US" dirty="0" smtClean="0">
                <a:solidFill>
                  <a:srgbClr val="00B050"/>
                </a:solidFill>
              </a:rPr>
              <a:t>:</a:t>
            </a:r>
            <a:r>
              <a:rPr lang="en-US" dirty="0" smtClean="0"/>
              <a:t> the Arctic Council, Barents Euro-Arctic Council (BEAC) etc.</a:t>
            </a: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XXI century </a:t>
            </a:r>
            <a:r>
              <a:rPr lang="en-US" dirty="0" smtClean="0"/>
              <a:t>- </a:t>
            </a:r>
            <a:r>
              <a:rPr lang="en-US" u="sng" dirty="0" smtClean="0">
                <a:solidFill>
                  <a:srgbClr val="00B0F0"/>
                </a:solidFill>
              </a:rPr>
              <a:t>transnational cooperation in the Arctic:</a:t>
            </a:r>
          </a:p>
          <a:p>
            <a:pPr algn="just">
              <a:buFontTx/>
              <a:buChar char="-"/>
            </a:pPr>
            <a:r>
              <a:rPr lang="en-US" i="1" dirty="0" smtClean="0"/>
              <a:t>transnational Arctic (</a:t>
            </a:r>
            <a:r>
              <a:rPr lang="en-US" sz="2800" i="1" dirty="0" err="1" smtClean="0"/>
              <a:t>Lagutina</a:t>
            </a:r>
            <a:r>
              <a:rPr lang="en-US" sz="2800" i="1" dirty="0" smtClean="0"/>
              <a:t> M., </a:t>
            </a:r>
            <a:r>
              <a:rPr lang="en-US" sz="2800" i="1" dirty="0" err="1" smtClean="0"/>
              <a:t>Kharlampieva</a:t>
            </a:r>
            <a:r>
              <a:rPr lang="en-US" sz="2800" i="1" dirty="0" smtClean="0"/>
              <a:t> N. 2011, 2013</a:t>
            </a:r>
            <a:r>
              <a:rPr lang="en-US" i="1" dirty="0" smtClean="0"/>
              <a:t>) </a:t>
            </a:r>
          </a:p>
          <a:p>
            <a:pPr>
              <a:buFontTx/>
              <a:buChar char="-"/>
            </a:pPr>
            <a:r>
              <a:rPr lang="en-US" i="1" dirty="0" smtClean="0"/>
              <a:t>Trans-Arctic (</a:t>
            </a:r>
            <a:r>
              <a:rPr lang="en-US" sz="2800" i="1" dirty="0" err="1" smtClean="0"/>
              <a:t>Labetskaya</a:t>
            </a:r>
            <a:r>
              <a:rPr lang="en-US" sz="2800" i="1" dirty="0" smtClean="0"/>
              <a:t> E., 2014, 2015, 2016</a:t>
            </a:r>
            <a:r>
              <a:rPr lang="en-US" i="1" dirty="0" smtClean="0"/>
              <a:t>)</a:t>
            </a:r>
          </a:p>
          <a:p>
            <a:pPr algn="ctr">
              <a:buNone/>
            </a:pPr>
            <a:r>
              <a:rPr lang="en-US" b="1" i="1" dirty="0" smtClean="0">
                <a:solidFill>
                  <a:srgbClr val="C00000"/>
                </a:solidFill>
              </a:rPr>
              <a:t>  </a:t>
            </a:r>
          </a:p>
          <a:p>
            <a:pPr algn="ctr">
              <a:buNone/>
            </a:pPr>
            <a:endParaRPr lang="en-US" b="1" i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en-US" b="1" i="1" dirty="0" smtClean="0">
                <a:solidFill>
                  <a:srgbClr val="C00000"/>
                </a:solidFill>
              </a:rPr>
              <a:t>BRIC(S) in the Arctic?!</a:t>
            </a:r>
            <a:endParaRPr lang="en-US" i="1" dirty="0" smtClean="0"/>
          </a:p>
          <a:p>
            <a:pPr>
              <a:buFontTx/>
              <a:buChar char="-"/>
            </a:pPr>
            <a:endParaRPr lang="en-US" i="1" dirty="0" smtClean="0"/>
          </a:p>
          <a:p>
            <a:pPr>
              <a:buFontTx/>
              <a:buChar char="-"/>
            </a:pPr>
            <a:endParaRPr lang="en-US" i="1" dirty="0" smtClean="0"/>
          </a:p>
          <a:p>
            <a:pPr>
              <a:buFontTx/>
              <a:buChar char="-"/>
            </a:pPr>
            <a:endParaRPr lang="ru-RU" dirty="0"/>
          </a:p>
        </p:txBody>
      </p:sp>
      <p:sp>
        <p:nvSpPr>
          <p:cNvPr id="8" name="Стрелка вниз 7"/>
          <p:cNvSpPr/>
          <p:nvPr/>
        </p:nvSpPr>
        <p:spPr>
          <a:xfrm>
            <a:off x="4419600" y="5181600"/>
            <a:ext cx="228600" cy="4450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The forms of cooperation in the Arctic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2800" b="1" dirty="0" smtClean="0"/>
              <a:t>Bilateral Cooperation </a:t>
            </a:r>
            <a:r>
              <a:rPr lang="en-US" sz="2800" dirty="0" smtClean="0"/>
              <a:t>between the Arctic states and non-Arctic states;</a:t>
            </a:r>
            <a:endParaRPr lang="ru-RU" sz="2800" dirty="0" smtClean="0"/>
          </a:p>
          <a:p>
            <a:pPr lvl="0"/>
            <a:r>
              <a:rPr lang="en-US" sz="2800" b="1" dirty="0" smtClean="0"/>
              <a:t>Multilateral cooperation </a:t>
            </a:r>
            <a:r>
              <a:rPr lang="en-US" sz="2800" dirty="0" smtClean="0"/>
              <a:t>within the frameworks of international governmental and non-governmental organizations (</a:t>
            </a:r>
            <a:r>
              <a:rPr lang="en-US" sz="2800" i="1" dirty="0" smtClean="0"/>
              <a:t>for example, the UN, the Arctic Council, the Barents Euro-Arctic Council, the Northern Forum, The International Arctic Science Committee (IASC),  World Wide Fund for Nature – Arctic </a:t>
            </a:r>
            <a:r>
              <a:rPr lang="en-US" sz="2800" i="1" dirty="0" err="1" smtClean="0"/>
              <a:t>Programme</a:t>
            </a:r>
            <a:r>
              <a:rPr lang="en-US" sz="2800" i="1" dirty="0" smtClean="0"/>
              <a:t> etc</a:t>
            </a:r>
            <a:r>
              <a:rPr lang="en-US" sz="2800" dirty="0" smtClean="0"/>
              <a:t>.);</a:t>
            </a:r>
            <a:endParaRPr lang="ru-RU" sz="2800" dirty="0" smtClean="0"/>
          </a:p>
          <a:p>
            <a:pPr lvl="0"/>
            <a:r>
              <a:rPr lang="en-US" sz="2800" dirty="0" smtClean="0"/>
              <a:t>Cooperation </a:t>
            </a:r>
            <a:r>
              <a:rPr lang="en-US" sz="2800" b="1" dirty="0" smtClean="0"/>
              <a:t>at the level the multinational companies </a:t>
            </a:r>
            <a:r>
              <a:rPr lang="en-US" sz="2800" dirty="0" smtClean="0"/>
              <a:t>(business);</a:t>
            </a:r>
            <a:endParaRPr lang="ru-RU" sz="2800" dirty="0" smtClean="0"/>
          </a:p>
          <a:p>
            <a:r>
              <a:rPr lang="en-US" sz="2800" dirty="0" smtClean="0"/>
              <a:t> Cooperation between </a:t>
            </a:r>
            <a:r>
              <a:rPr lang="en-US" sz="2800" b="1" dirty="0" smtClean="0"/>
              <a:t>organizations of indigenous people of the Arctic </a:t>
            </a:r>
            <a:r>
              <a:rPr lang="en-US" sz="2800" dirty="0" smtClean="0"/>
              <a:t>(</a:t>
            </a:r>
            <a:r>
              <a:rPr lang="en-US" sz="2800" i="1" dirty="0" smtClean="0"/>
              <a:t>Inuit Circumpolar Conference, Aleut International Association, </a:t>
            </a:r>
            <a:r>
              <a:rPr lang="en-US" sz="2800" i="1" dirty="0" err="1" smtClean="0"/>
              <a:t>Saami</a:t>
            </a:r>
            <a:r>
              <a:rPr lang="en-US" sz="2800" i="1" dirty="0" smtClean="0"/>
              <a:t> Council, etc</a:t>
            </a:r>
            <a:r>
              <a:rPr lang="en-US" sz="2800" dirty="0" smtClean="0"/>
              <a:t>.).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The Arctic in the BRICS’ agenda: first steps?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October 2015:</a:t>
            </a:r>
          </a:p>
          <a:p>
            <a:pPr>
              <a:buFontTx/>
              <a:buChar char="-"/>
            </a:pPr>
            <a:r>
              <a:rPr lang="en-US" dirty="0" smtClean="0"/>
              <a:t>the international conference </a:t>
            </a:r>
            <a:r>
              <a:rPr lang="en-US" i="1" dirty="0" smtClean="0">
                <a:solidFill>
                  <a:srgbClr val="00B050"/>
                </a:solidFill>
              </a:rPr>
              <a:t>“The Approaches of the BRICS countries to governing common spaces: trends and potential cooperation“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: the issues of joint use of </a:t>
            </a:r>
            <a:r>
              <a:rPr lang="en-US" u="sng" dirty="0" smtClean="0"/>
              <a:t>the Oceans and the Arctic;</a:t>
            </a:r>
          </a:p>
          <a:p>
            <a:pPr>
              <a:buFontTx/>
              <a:buChar char="-"/>
            </a:pPr>
            <a:r>
              <a:rPr lang="en-US" dirty="0" smtClean="0"/>
              <a:t>a meeting of Ministers of BRICS countries on science, technology and innovation – </a:t>
            </a:r>
            <a:r>
              <a:rPr lang="en-US" dirty="0" smtClean="0">
                <a:solidFill>
                  <a:srgbClr val="FF0000"/>
                </a:solidFill>
              </a:rPr>
              <a:t>“Moscow Declaration”: </a:t>
            </a:r>
          </a:p>
          <a:p>
            <a:pPr>
              <a:buNone/>
            </a:pPr>
            <a:r>
              <a:rPr lang="en-US" dirty="0" smtClean="0"/>
              <a:t>to create a network of cooperation in the following areas: </a:t>
            </a:r>
          </a:p>
          <a:p>
            <a:r>
              <a:rPr lang="en-US" dirty="0" smtClean="0"/>
              <a:t>Biomedicine, health and neuroscience; </a:t>
            </a:r>
          </a:p>
          <a:p>
            <a:r>
              <a:rPr lang="en-US" dirty="0" smtClean="0"/>
              <a:t>information technology software high-performance computing; </a:t>
            </a:r>
          </a:p>
          <a:p>
            <a:r>
              <a:rPr lang="en-US" u="sng" dirty="0" smtClean="0"/>
              <a:t>oceanic and polar research</a:t>
            </a:r>
            <a:r>
              <a:rPr lang="en-US" dirty="0" smtClean="0"/>
              <a:t>; </a:t>
            </a:r>
          </a:p>
          <a:p>
            <a:r>
              <a:rPr lang="en-US" dirty="0" smtClean="0"/>
              <a:t>coordination of nanotechnology and Photonics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BRICS in the system of the Arctic cooperation: forms of participation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b="1" i="1" dirty="0" smtClean="0">
                <a:solidFill>
                  <a:srgbClr val="00B0F0"/>
                </a:solidFill>
              </a:rPr>
              <a:t>Bilateral Cooperation between  BRIC(S) states and other Arctic states and non-Arctic states: </a:t>
            </a:r>
          </a:p>
          <a:p>
            <a:pPr marL="514350" lvl="0" indent="-514350">
              <a:buNone/>
            </a:pPr>
            <a:r>
              <a:rPr lang="en-US" dirty="0" smtClean="0"/>
              <a:t>   - </a:t>
            </a:r>
            <a:r>
              <a:rPr lang="en-US" b="1" dirty="0" smtClean="0"/>
              <a:t>Russia</a:t>
            </a:r>
            <a:r>
              <a:rPr lang="en-US" dirty="0" smtClean="0"/>
              <a:t> is a major Arctic power, </a:t>
            </a:r>
          </a:p>
          <a:p>
            <a:pPr marL="514350" lvl="0" indent="-514350">
              <a:buNone/>
            </a:pPr>
            <a:r>
              <a:rPr lang="en-US" dirty="0" smtClean="0"/>
              <a:t>   - </a:t>
            </a:r>
            <a:r>
              <a:rPr lang="en-US" b="1" dirty="0" smtClean="0"/>
              <a:t>China </a:t>
            </a:r>
            <a:r>
              <a:rPr lang="en-US" dirty="0" smtClean="0"/>
              <a:t>and</a:t>
            </a:r>
            <a:r>
              <a:rPr lang="en-US" b="1" dirty="0" smtClean="0"/>
              <a:t> India </a:t>
            </a:r>
            <a:r>
              <a:rPr lang="en-US" dirty="0" smtClean="0"/>
              <a:t>since 2013 are countries-observers in the Arctic Council, </a:t>
            </a:r>
          </a:p>
          <a:p>
            <a:pPr marL="514350" lvl="0" indent="-514350">
              <a:buNone/>
            </a:pPr>
            <a:r>
              <a:rPr lang="en-US" dirty="0" smtClean="0"/>
              <a:t>in addition, these countries are actively developing bilateral cooperation in the Arctic between each other: </a:t>
            </a:r>
            <a:r>
              <a:rPr lang="en-US" i="1" dirty="0" smtClean="0"/>
              <a:t>Sino-Russian cooperation, Indo-Russian cooperation , China-India cooperation etc.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i="1" dirty="0" smtClean="0">
                <a:solidFill>
                  <a:srgbClr val="00B050"/>
                </a:solidFill>
              </a:rPr>
              <a:t>2. BRIC(S) in the Arctic multilateral cooperation :</a:t>
            </a:r>
          </a:p>
          <a:p>
            <a:pPr>
              <a:buFontTx/>
              <a:buChar char="-"/>
            </a:pPr>
            <a:r>
              <a:rPr lang="en-US" i="1" u="sng" dirty="0" smtClean="0"/>
              <a:t>The UN – UNEP and BRIC(S):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United Nations Environment </a:t>
            </a:r>
            <a:r>
              <a:rPr lang="en-US" dirty="0" err="1" smtClean="0"/>
              <a:t>Programme</a:t>
            </a:r>
            <a:r>
              <a:rPr lang="en-US" dirty="0" smtClean="0"/>
              <a:t> Finance Initiative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project of “green economy” and “green technologies” (2015)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</a:t>
            </a:r>
            <a:r>
              <a:rPr lang="en-US" dirty="0" err="1" smtClean="0"/>
              <a:t>programme</a:t>
            </a:r>
            <a:r>
              <a:rPr lang="en-US" dirty="0" smtClean="0"/>
              <a:t> "Clean river of the BRICS” -  UNEP, UNIDO, IUCN (2016)</a:t>
            </a:r>
          </a:p>
          <a:p>
            <a:pPr>
              <a:buFontTx/>
              <a:buChar char="-"/>
            </a:pPr>
            <a:r>
              <a:rPr lang="en-US" i="1" u="sng" dirty="0" smtClean="0"/>
              <a:t>The Arctic council:</a:t>
            </a:r>
            <a:r>
              <a:rPr lang="en-US" i="1" dirty="0" smtClean="0"/>
              <a:t> </a:t>
            </a:r>
            <a:r>
              <a:rPr lang="en-US" b="1" dirty="0" smtClean="0"/>
              <a:t>Russia</a:t>
            </a:r>
            <a:r>
              <a:rPr lang="en-US" dirty="0" smtClean="0"/>
              <a:t> is a full member of the AC, since 2013 </a:t>
            </a:r>
            <a:r>
              <a:rPr lang="en-US" b="1" dirty="0" smtClean="0"/>
              <a:t>China </a:t>
            </a:r>
            <a:r>
              <a:rPr lang="en-US" dirty="0" smtClean="0"/>
              <a:t>and </a:t>
            </a:r>
            <a:r>
              <a:rPr lang="en-US" b="1" dirty="0" smtClean="0"/>
              <a:t>India</a:t>
            </a:r>
            <a:r>
              <a:rPr lang="en-US" dirty="0" smtClean="0"/>
              <a:t> have observer status in the AC</a:t>
            </a:r>
          </a:p>
          <a:p>
            <a:pPr>
              <a:buFontTx/>
              <a:buChar char="-"/>
            </a:pPr>
            <a:r>
              <a:rPr lang="en-US" i="1" u="sng" dirty="0" smtClean="0"/>
              <a:t>The Northern Forum</a:t>
            </a:r>
            <a:r>
              <a:rPr lang="en-US" i="1" dirty="0" smtClean="0"/>
              <a:t>:</a:t>
            </a:r>
            <a:r>
              <a:rPr lang="en-US" dirty="0" smtClean="0"/>
              <a:t> the Russian regions, Chinese region - Northern Heilongjiang province;</a:t>
            </a:r>
            <a:endParaRPr lang="ru-RU" u="sn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15000"/>
          </a:xfrm>
        </p:spPr>
        <p:txBody>
          <a:bodyPr/>
          <a:lstStyle/>
          <a:p>
            <a:pPr lvl="0">
              <a:buNone/>
            </a:pPr>
            <a:r>
              <a:rPr lang="en-US" b="1" i="1" dirty="0" smtClean="0">
                <a:solidFill>
                  <a:srgbClr val="7030A0"/>
                </a:solidFill>
              </a:rPr>
              <a:t>3. Cooperation of the  BRIC(S) multinational companies</a:t>
            </a:r>
            <a:r>
              <a:rPr lang="en-US" b="1" dirty="0" smtClean="0">
                <a:solidFill>
                  <a:srgbClr val="7030A0"/>
                </a:solidFill>
              </a:rPr>
              <a:t>:</a:t>
            </a:r>
            <a:endParaRPr lang="ru-RU" b="1" dirty="0" smtClean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the </a:t>
            </a:r>
            <a:r>
              <a:rPr lang="en-US" dirty="0" err="1" smtClean="0"/>
              <a:t>Gazprom</a:t>
            </a:r>
            <a:r>
              <a:rPr lang="en-US" dirty="0" smtClean="0"/>
              <a:t> </a:t>
            </a:r>
            <a:r>
              <a:rPr lang="en-US" dirty="0" err="1" smtClean="0"/>
              <a:t>Yamal</a:t>
            </a:r>
            <a:r>
              <a:rPr lang="en-US" dirty="0" smtClean="0"/>
              <a:t> project and the China National Petroleum Corporation (CNPC)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Rosneft</a:t>
            </a:r>
            <a:r>
              <a:rPr lang="en-US" dirty="0" smtClean="0"/>
              <a:t> and CNPC (2013)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dirty="0" err="1" smtClean="0"/>
              <a:t>Rosneft</a:t>
            </a:r>
            <a:r>
              <a:rPr lang="en-US" dirty="0" smtClean="0"/>
              <a:t> and Indian OVL (it is a subsidiary of oil and natural gas Corporation ONGC is already a participant in the project Sakhalin-1) (2016) </a:t>
            </a:r>
            <a:endParaRPr lang="ru-RU" dirty="0"/>
          </a:p>
        </p:txBody>
      </p:sp>
      <p:pic>
        <p:nvPicPr>
          <p:cNvPr id="19460" name="Picture 4" descr="Картинки по запросу кщытуа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5524499"/>
            <a:ext cx="1666875" cy="1333501"/>
          </a:xfrm>
          <a:prstGeom prst="rect">
            <a:avLst/>
          </a:prstGeom>
          <a:noFill/>
        </p:spPr>
      </p:pic>
      <p:pic>
        <p:nvPicPr>
          <p:cNvPr id="19462" name="Picture 6" descr="Картинки по запросу Indian OV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5029200"/>
            <a:ext cx="2362200" cy="914400"/>
          </a:xfrm>
          <a:prstGeom prst="rect">
            <a:avLst/>
          </a:prstGeom>
          <a:noFill/>
        </p:spPr>
      </p:pic>
      <p:sp>
        <p:nvSpPr>
          <p:cNvPr id="19464" name="AutoShape 8" descr="Картинки по запросу CNP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66" name="AutoShape 10" descr="Картинки по запросу CNP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9468" name="Picture 12" descr="Картинки по запросу CNPC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00800" y="5105400"/>
            <a:ext cx="2438400" cy="1219200"/>
          </a:xfrm>
          <a:prstGeom prst="rect">
            <a:avLst/>
          </a:prstGeom>
          <a:noFill/>
        </p:spPr>
      </p:pic>
      <p:pic>
        <p:nvPicPr>
          <p:cNvPr id="19470" name="Picture 14" descr="Картинки по запросу gazprom in english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5486400"/>
            <a:ext cx="3203575" cy="1187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BRICS in the system of the Arctic cooperation: areas of cooperation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BRICS may participate as the lead investor in Arctic Affairs through the BRICS Bank;</a:t>
            </a:r>
          </a:p>
          <a:p>
            <a:r>
              <a:rPr lang="en-US" dirty="0" smtClean="0"/>
              <a:t>cooperation in the field of environmental protection (UNEP projects);</a:t>
            </a:r>
          </a:p>
          <a:p>
            <a:r>
              <a:rPr lang="en-US" dirty="0" smtClean="0"/>
              <a:t>cooperation in the field of scientific and educational activities (International Polar Year, IASC and the BRICS network University etc.);</a:t>
            </a:r>
          </a:p>
          <a:p>
            <a:r>
              <a:rPr lang="en-US" dirty="0" smtClean="0"/>
              <a:t>to ensure sustainable use of water resources and exchange of experience in water resources management;</a:t>
            </a:r>
          </a:p>
          <a:p>
            <a:r>
              <a:rPr lang="en-US" dirty="0" smtClean="0"/>
              <a:t>it’s important to develop an active participation in the development of the Polar Code;</a:t>
            </a:r>
          </a:p>
          <a:p>
            <a:r>
              <a:rPr lang="en-US" dirty="0" smtClean="0"/>
              <a:t>The Northern Sea Route.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738</Words>
  <Application>Microsoft Office PowerPoint</Application>
  <PresentationFormat>On-screen Show (4:3)</PresentationFormat>
  <Paragraphs>64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Prospects of the BRICS in the Arctic cooperation </vt:lpstr>
      <vt:lpstr>Introduction</vt:lpstr>
      <vt:lpstr>Arctic cooperation: from international to transnational?  </vt:lpstr>
      <vt:lpstr>The forms of cooperation in the Arctic</vt:lpstr>
      <vt:lpstr>The Arctic in the BRICS’ agenda: first steps?</vt:lpstr>
      <vt:lpstr>BRICS in the system of the Arctic cooperation: forms of participation</vt:lpstr>
      <vt:lpstr>PowerPoint Presentation</vt:lpstr>
      <vt:lpstr>PowerPoint Presentation</vt:lpstr>
      <vt:lpstr>BRICS in the system of the Arctic cooperation: areas of cooperation</vt:lpstr>
      <vt:lpstr>Conclusion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Prospects of the BRICS in the Arctic cooperation</dc:title>
  <dc:creator>MANIK</dc:creator>
  <cp:lastModifiedBy>Christophe Milheres</cp:lastModifiedBy>
  <cp:revision>19</cp:revision>
  <dcterms:created xsi:type="dcterms:W3CDTF">2016-10-04T09:18:45Z</dcterms:created>
  <dcterms:modified xsi:type="dcterms:W3CDTF">2016-12-01T08:52:49Z</dcterms:modified>
</cp:coreProperties>
</file>